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210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3" name="Podnaslov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C679E3E-2D04-497C-A9E5-DF3AF1129A8D}" type="datetime1">
              <a:rPr lang="sl-SI"/>
              <a:pPr lvl="0"/>
              <a:t>25.10.2020</a:t>
            </a:fld>
            <a:endParaRPr lang="sl-SI"/>
          </a:p>
        </p:txBody>
      </p:sp>
      <p:sp>
        <p:nvSpPr>
          <p:cNvPr id="5" name="Označba mesta no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6" name="Označba mesta številke diapoz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E43710-6C30-40AB-83CB-BFB1EF128109}" type="slidenum">
              <a:rPr/>
              <a:pPr lvl="0"/>
              <a:t>‹#›</a:t>
            </a:fld>
            <a:endParaRPr lang="sl-SI"/>
          </a:p>
        </p:txBody>
      </p:sp>
    </p:spTree>
  </p:cSld>
  <p:clrMapOvr>
    <a:masterClrMapping/>
  </p:clrMapOvr>
  <p:transition/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E4FA16-C84A-41B4-92BA-8029047D0DC8}" type="datetime1">
              <a:rPr lang="sl-SI"/>
              <a:pPr lvl="0"/>
              <a:t>25.10.2020</a:t>
            </a:fld>
            <a:endParaRPr lang="sl-SI"/>
          </a:p>
        </p:txBody>
      </p:sp>
      <p:sp>
        <p:nvSpPr>
          <p:cNvPr id="5" name="Označba mesta no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6" name="Označba mesta številke diapoz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03FA50-383A-4388-A6BE-B677E38E1428}" type="slidenum">
              <a:rPr/>
              <a:pPr lvl="0"/>
              <a:t>‹#›</a:t>
            </a:fld>
            <a:endParaRPr lang="sl-SI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29CDED-C37D-41CD-A7AB-6BE33580A2F3}" type="datetime1">
              <a:rPr lang="sl-SI"/>
              <a:pPr lvl="0"/>
              <a:t>25.10.2020</a:t>
            </a:fld>
            <a:endParaRPr lang="sl-SI"/>
          </a:p>
        </p:txBody>
      </p:sp>
      <p:sp>
        <p:nvSpPr>
          <p:cNvPr id="5" name="Označba mesta no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6" name="Označba mesta številke diapoz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36989C0-7281-46FE-BC95-DF4AF64DF8C0}" type="slidenum">
              <a:rPr/>
              <a:pPr lvl="0"/>
              <a:t>‹#›</a:t>
            </a:fld>
            <a:endParaRPr lang="sl-SI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FE1575-A0E0-44FF-BCB1-25256D0F78DA}" type="datetime1">
              <a:rPr lang="sl-SI"/>
              <a:pPr lvl="0"/>
              <a:t>25.10.2020</a:t>
            </a:fld>
            <a:endParaRPr lang="sl-SI"/>
          </a:p>
        </p:txBody>
      </p:sp>
      <p:sp>
        <p:nvSpPr>
          <p:cNvPr id="5" name="Označba mesta no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6" name="Označba mesta številke diapoz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486B62-6FD3-41FD-89E7-586EB52B74CE}" type="slidenum">
              <a:rPr/>
              <a:pPr lvl="0"/>
              <a:t>‹#›</a:t>
            </a:fld>
            <a:endParaRPr lang="sl-SI"/>
          </a:p>
        </p:txBody>
      </p:sp>
    </p:spTree>
  </p:cSld>
  <p:clrMapOvr>
    <a:masterClrMapping/>
  </p:clrMapOvr>
  <p:transition/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20C38B-EFA4-40EA-9B14-5D09D09E756F}" type="datetime1">
              <a:rPr lang="sl-SI"/>
              <a:pPr lvl="0"/>
              <a:t>25.10.2020</a:t>
            </a:fld>
            <a:endParaRPr lang="sl-SI"/>
          </a:p>
        </p:txBody>
      </p:sp>
      <p:sp>
        <p:nvSpPr>
          <p:cNvPr id="5" name="Označba mesta no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6" name="Označba mesta številke diapoz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1D93521-EEAB-419F-A295-512B6FDCD58D}" type="slidenum">
              <a:rPr/>
              <a:pPr lvl="0"/>
              <a:t>‹#›</a:t>
            </a:fld>
            <a:endParaRPr lang="sl-SI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1712F0-50E8-4A8A-B387-C340F9AB9170}" type="datetime1">
              <a:rPr lang="sl-SI"/>
              <a:pPr lvl="0"/>
              <a:t>25.10.2020</a:t>
            </a:fld>
            <a:endParaRPr lang="sl-SI"/>
          </a:p>
        </p:txBody>
      </p:sp>
      <p:sp>
        <p:nvSpPr>
          <p:cNvPr id="6" name="Označba mesta no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7" name="Označba mesta številke diapozitiv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127EB5-3EF7-4F7F-9478-9FEB25C61C80}" type="slidenum">
              <a:rPr/>
              <a:pPr lvl="0"/>
              <a:t>‹#›</a:t>
            </a:fld>
            <a:endParaRPr lang="sl-SI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EA6B91-18BD-440F-BB30-4283CB29CD8A}" type="datetime1">
              <a:rPr lang="sl-SI"/>
              <a:pPr lvl="0"/>
              <a:t>25.10.2020</a:t>
            </a:fld>
            <a:endParaRPr lang="sl-SI"/>
          </a:p>
        </p:txBody>
      </p:sp>
      <p:sp>
        <p:nvSpPr>
          <p:cNvPr id="8" name="Označba mesta noge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9" name="Označba mesta številke diapozitiva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2B506F-F3A1-44A6-A91A-43E1B21891FE}" type="slidenum">
              <a:rPr/>
              <a:pPr lvl="0"/>
              <a:t>‹#›</a:t>
            </a:fld>
            <a:endParaRPr lang="sl-SI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126BEB-2827-40D2-AF04-36AE1A7B610A}" type="datetime1">
              <a:rPr lang="sl-SI"/>
              <a:pPr lvl="0"/>
              <a:t>25.10.2020</a:t>
            </a:fld>
            <a:endParaRPr lang="sl-SI"/>
          </a:p>
        </p:txBody>
      </p:sp>
      <p:sp>
        <p:nvSpPr>
          <p:cNvPr id="4" name="Označba mesta noge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5" name="Označba mesta številke diapozitiva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29891A-0F6D-4CEB-B757-A162392F80BF}" type="slidenum">
              <a:rPr/>
              <a:pPr lvl="0"/>
              <a:t>‹#›</a:t>
            </a:fld>
            <a:endParaRPr lang="sl-SI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5D4405-DCC9-4D6E-A80C-B5353C2ED2E9}" type="datetime1">
              <a:rPr lang="sl-SI"/>
              <a:pPr lvl="0"/>
              <a:t>25.10.2020</a:t>
            </a:fld>
            <a:endParaRPr lang="sl-SI"/>
          </a:p>
        </p:txBody>
      </p:sp>
      <p:sp>
        <p:nvSpPr>
          <p:cNvPr id="3" name="Označba mesta noge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4" name="Označba mesta številke diapozitiva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6AA578-D203-4BAA-BA52-248566590876}" type="slidenum">
              <a:rPr/>
              <a:pPr lvl="0"/>
              <a:t>‹#›</a:t>
            </a:fld>
            <a:endParaRPr lang="sl-SI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767067-8F88-4744-968F-B426B5F308AF}" type="datetime1">
              <a:rPr lang="sl-SI"/>
              <a:pPr lvl="0"/>
              <a:t>25.10.2020</a:t>
            </a:fld>
            <a:endParaRPr lang="sl-SI"/>
          </a:p>
        </p:txBody>
      </p:sp>
      <p:sp>
        <p:nvSpPr>
          <p:cNvPr id="6" name="Označba mesta no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7" name="Označba mesta številke diapozitiv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DAFB7E-27B8-4039-8EB4-318BFBAF2F26}" type="slidenum">
              <a:rPr/>
              <a:pPr lvl="0"/>
              <a:t>‹#›</a:t>
            </a:fld>
            <a:endParaRPr lang="sl-SI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sl-SI"/>
          </a:p>
        </p:txBody>
      </p:sp>
      <p:sp>
        <p:nvSpPr>
          <p:cNvPr id="4" name="Označba mesta besedila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EF59BD-4F90-4D5A-AD32-69CC3BF35160}" type="datetime1">
              <a:rPr lang="sl-SI"/>
              <a:pPr lvl="0"/>
              <a:t>25.10.2020</a:t>
            </a:fld>
            <a:endParaRPr lang="sl-SI"/>
          </a:p>
        </p:txBody>
      </p:sp>
      <p:sp>
        <p:nvSpPr>
          <p:cNvPr id="6" name="Označba mesta no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7" name="Označba mesta številke diapozitiv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E6230CA-4933-4417-B1AB-29AC077E7B72}" type="slidenum">
              <a:rPr/>
              <a:pPr lvl="0"/>
              <a:t>‹#›</a:t>
            </a:fld>
            <a:endParaRPr lang="sl-SI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l-SI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3C58EB62-361D-4AA7-B6CB-EF3BFBD720CF}" type="datetime1">
              <a:rPr lang="sl-SI"/>
              <a:pPr lvl="0"/>
              <a:t>25.10.2020</a:t>
            </a:fld>
            <a:endParaRPr lang="sl-SI"/>
          </a:p>
        </p:txBody>
      </p:sp>
      <p:sp>
        <p:nvSpPr>
          <p:cNvPr id="5" name="Označba mesta noge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l-SI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sl-SI"/>
          </a:p>
        </p:txBody>
      </p:sp>
      <p:sp>
        <p:nvSpPr>
          <p:cNvPr id="6" name="Označba mesta številke diapozitiva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l-SI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309036D8-3484-4E1B-A142-FB8BF9D4F029}" type="slidenum">
              <a:rPr/>
              <a:pPr lvl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sl-SI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sl-SI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l-SI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l-SI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l-SI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l-SI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dk.um.si/Dokument.php?id=10642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k.um.si/Dokument.php?id=106426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witter.com/vrssevnik/status/131711695641215385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sl-SI"/>
              <a:t>Raziskovanje mestne pokrajine</a:t>
            </a:r>
          </a:p>
        </p:txBody>
      </p:sp>
      <p:sp>
        <p:nvSpPr>
          <p:cNvPr id="3" name="Podnaslov 2"/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Celje, 16. 10. 2020</a:t>
            </a:r>
          </a:p>
          <a:p>
            <a:endParaRPr lang="sl-SI" dirty="0" smtClean="0"/>
          </a:p>
          <a:p>
            <a:r>
              <a:rPr lang="sl-SI" dirty="0" smtClean="0"/>
              <a:t>Igor Lipovšek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73899" y="0"/>
            <a:ext cx="2118097" cy="2012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l-SI"/>
              <a:t>Raziskovanje mesta</a:t>
            </a:r>
          </a:p>
        </p:txBody>
      </p:sp>
      <p:sp>
        <p:nvSpPr>
          <p:cNvPr id="3" name="Označba mesta vsebine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sl-SI" dirty="0" smtClean="0"/>
              <a:t>Več </a:t>
            </a:r>
            <a:r>
              <a:rPr lang="sl-SI" dirty="0" smtClean="0"/>
              <a:t>vidikov obiska mesta z učenci/dijaki: </a:t>
            </a:r>
            <a:endParaRPr lang="sl-SI" dirty="0" smtClean="0"/>
          </a:p>
          <a:p>
            <a:pPr lvl="0">
              <a:buNone/>
            </a:pPr>
            <a:r>
              <a:rPr lang="sl-SI" dirty="0" smtClean="0"/>
              <a:t>Raziskovalni, kartografski, prostorsko-predstavni oz. razvojni ...  </a:t>
            </a:r>
          </a:p>
          <a:p>
            <a:pPr lvl="0">
              <a:buNone/>
            </a:pPr>
            <a:endParaRPr lang="sl-SI" dirty="0" smtClean="0"/>
          </a:p>
          <a:p>
            <a:pPr lvl="0">
              <a:buNone/>
            </a:pPr>
            <a:r>
              <a:rPr lang="sl-SI" dirty="0" smtClean="0"/>
              <a:t>Ob zemljevidu (papirnem ali spletnem</a:t>
            </a:r>
            <a:r>
              <a:rPr lang="sl-SI" dirty="0" smtClean="0"/>
              <a:t>) se lahko ugotavlja:</a:t>
            </a:r>
            <a:endParaRPr lang="sl-SI" dirty="0"/>
          </a:p>
          <a:p>
            <a:pPr lvl="0"/>
            <a:r>
              <a:rPr lang="sl-SI" dirty="0" smtClean="0"/>
              <a:t>Mestni </a:t>
            </a:r>
            <a:r>
              <a:rPr lang="sl-SI" dirty="0"/>
              <a:t>tloris</a:t>
            </a:r>
          </a:p>
          <a:p>
            <a:pPr lvl="0"/>
            <a:r>
              <a:rPr lang="sl-SI" dirty="0"/>
              <a:t>Coniranje (mestne četrti) </a:t>
            </a:r>
            <a:r>
              <a:rPr lang="sl-SI" dirty="0" smtClean="0"/>
              <a:t>– “</a:t>
            </a:r>
            <a:r>
              <a:rPr lang="sl-SI" dirty="0" err="1" smtClean="0"/>
              <a:t>mikro</a:t>
            </a:r>
            <a:r>
              <a:rPr lang="sl-SI" dirty="0" smtClean="0"/>
              <a:t> </a:t>
            </a:r>
            <a:r>
              <a:rPr lang="sl-SI" dirty="0" err="1" smtClean="0"/>
              <a:t>regionaliziranje</a:t>
            </a:r>
            <a:r>
              <a:rPr lang="sl-SI" dirty="0" smtClean="0"/>
              <a:t>”</a:t>
            </a:r>
            <a:endParaRPr lang="sl-SI" dirty="0"/>
          </a:p>
          <a:p>
            <a:pPr lvl="0"/>
            <a:r>
              <a:rPr lang="sl-SI" dirty="0" smtClean="0"/>
              <a:t>Kartiranje</a:t>
            </a:r>
          </a:p>
          <a:p>
            <a:pPr lvl="0"/>
            <a:r>
              <a:rPr lang="sl-SI" dirty="0" smtClean="0"/>
              <a:t>.....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73899" y="0"/>
            <a:ext cx="2118097" cy="2012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687607"/>
          </a:xfrm>
        </p:spPr>
        <p:txBody>
          <a:bodyPr/>
          <a:lstStyle/>
          <a:p>
            <a:r>
              <a:rPr lang="sl-SI" dirty="0" smtClean="0"/>
              <a:t>Anketa med učitelji</a:t>
            </a:r>
            <a:endParaRPr lang="sl-SI" dirty="0"/>
          </a:p>
        </p:txBody>
      </p:sp>
      <p:sp>
        <p:nvSpPr>
          <p:cNvPr id="3" name="Označba mesta vsebine 2"/>
          <p:cNvSpPr txBox="1">
            <a:spLocks noGrp="1"/>
          </p:cNvSpPr>
          <p:nvPr>
            <p:ph idx="1"/>
          </p:nvPr>
        </p:nvSpPr>
        <p:spPr>
          <a:xfrm>
            <a:off x="1255361" y="6338803"/>
            <a:ext cx="10306376" cy="485765"/>
          </a:xfrm>
        </p:spPr>
        <p:txBody>
          <a:bodyPr/>
          <a:lstStyle/>
          <a:p>
            <a:pPr marL="0" lvl="0" indent="0">
              <a:buNone/>
            </a:pPr>
            <a:r>
              <a:rPr lang="sl-SI" dirty="0"/>
              <a:t>Vir </a:t>
            </a:r>
            <a:r>
              <a:rPr lang="sl-SI" dirty="0">
                <a:hlinkClick r:id="rId2"/>
              </a:rPr>
              <a:t>https://</a:t>
            </a:r>
            <a:r>
              <a:rPr lang="sl-SI" dirty="0" smtClean="0">
                <a:hlinkClick r:id="rId2"/>
              </a:rPr>
              <a:t>dk.um.si/Dokument.php?id=106426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71464" y="980728"/>
            <a:ext cx="7780730" cy="530093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492355" y="33421"/>
            <a:ext cx="1682194" cy="159807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lipsa 5"/>
          <p:cNvSpPr/>
          <p:nvPr/>
        </p:nvSpPr>
        <p:spPr>
          <a:xfrm rot="2645277">
            <a:off x="4823862" y="5026545"/>
            <a:ext cx="305466" cy="1060155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50804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l-SI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cxnSp>
        <p:nvCxnSpPr>
          <p:cNvPr id="7" name="Raven povezovalnik 7"/>
          <p:cNvCxnSpPr/>
          <p:nvPr/>
        </p:nvCxnSpPr>
        <p:spPr>
          <a:xfrm>
            <a:off x="911424" y="3212976"/>
            <a:ext cx="10001597" cy="0"/>
          </a:xfrm>
          <a:prstGeom prst="straightConnector1">
            <a:avLst/>
          </a:prstGeom>
          <a:noFill/>
          <a:ln w="28575">
            <a:solidFill>
              <a:srgbClr val="FF0000"/>
            </a:solidFill>
            <a:prstDash val="solid"/>
            <a:miter/>
          </a:ln>
        </p:spPr>
      </p:cxnSp>
      <p:sp>
        <p:nvSpPr>
          <p:cNvPr id="8" name="PoljeZBesedilom 7"/>
          <p:cNvSpPr txBox="1"/>
          <p:nvPr/>
        </p:nvSpPr>
        <p:spPr>
          <a:xfrm rot="19141864">
            <a:off x="8305560" y="3230425"/>
            <a:ext cx="38884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/>
              <a:t>Poprečno </a:t>
            </a:r>
            <a:r>
              <a:rPr lang="sl-SI" sz="2800" dirty="0" smtClean="0"/>
              <a:t>učitelj gre na teren </a:t>
            </a:r>
            <a:r>
              <a:rPr lang="sl-SI" sz="2800" dirty="0" smtClean="0"/>
              <a:t>1,6 krat na leto </a:t>
            </a:r>
            <a:r>
              <a:rPr lang="sl-SI" sz="2800" dirty="0" smtClean="0"/>
              <a:t>z vsakim razredom</a:t>
            </a:r>
            <a:r>
              <a:rPr lang="sl-SI" sz="3200" dirty="0" smtClean="0"/>
              <a:t>.</a:t>
            </a:r>
            <a:endParaRPr lang="sl-SI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Primeri nalog</a:t>
            </a:r>
            <a:endParaRPr lang="sl-SI" dirty="0"/>
          </a:p>
        </p:txBody>
      </p:sp>
      <p:sp>
        <p:nvSpPr>
          <p:cNvPr id="3" name="Označba mesta vsebine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dirty="0"/>
              <a:t>Temperatura na poti proti središču mesta</a:t>
            </a:r>
          </a:p>
          <a:p>
            <a:pPr lvl="0"/>
            <a:r>
              <a:rPr lang="sl-SI" dirty="0"/>
              <a:t>Raba GPS </a:t>
            </a:r>
          </a:p>
          <a:p>
            <a:pPr lvl="0"/>
            <a:r>
              <a:rPr lang="sl-SI" dirty="0" err="1"/>
              <a:t>Samopreverjevalni</a:t>
            </a:r>
            <a:r>
              <a:rPr lang="sl-SI" dirty="0"/>
              <a:t> sprehod</a:t>
            </a:r>
          </a:p>
          <a:p>
            <a:pPr lvl="0"/>
            <a:r>
              <a:rPr lang="sl-SI" dirty="0"/>
              <a:t>Virtualni </a:t>
            </a:r>
            <a:r>
              <a:rPr lang="sl-SI" dirty="0" smtClean="0"/>
              <a:t>sprehodi</a:t>
            </a:r>
          </a:p>
          <a:p>
            <a:pPr lvl="0"/>
            <a:endParaRPr lang="sl-SI" dirty="0" smtClean="0"/>
          </a:p>
          <a:p>
            <a:pPr lvl="0">
              <a:buNone/>
            </a:pPr>
            <a:r>
              <a:rPr lang="sl-SI" dirty="0" smtClean="0"/>
              <a:t>Na povezavi 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73899" y="0"/>
            <a:ext cx="2118097" cy="201220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značba mesta vsebine 2"/>
          <p:cNvSpPr txBox="1">
            <a:spLocks/>
          </p:cNvSpPr>
          <p:nvPr/>
        </p:nvSpPr>
        <p:spPr>
          <a:xfrm>
            <a:off x="1487488" y="4797152"/>
            <a:ext cx="10306376" cy="48576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itchFamily="34"/>
              <a:buNone/>
              <a:tabLst/>
              <a:defRPr/>
            </a:pPr>
            <a:r>
              <a:rPr kumimoji="0" lang="sl-SI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Vir </a:t>
            </a:r>
            <a:r>
              <a:rPr kumimoji="0" lang="sl-SI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hlinkClick r:id="rId3"/>
              </a:rPr>
              <a:t>https://dk.um.si/Dokument.php?id=106426</a:t>
            </a:r>
            <a:r>
              <a:rPr kumimoji="0" lang="sl-SI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  str. 120 - 129</a:t>
            </a:r>
            <a:endParaRPr kumimoji="0" lang="sl-SI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Kaj pa učni načrt?</a:t>
            </a:r>
            <a:endParaRPr lang="sl-SI" dirty="0"/>
          </a:p>
        </p:txBody>
      </p:sp>
      <p:sp>
        <p:nvSpPr>
          <p:cNvPr id="3" name="Označba mesta vsebine 2"/>
          <p:cNvSpPr txBox="1">
            <a:spLocks noGrp="1"/>
          </p:cNvSpPr>
          <p:nvPr>
            <p:ph idx="1"/>
          </p:nvPr>
        </p:nvSpPr>
        <p:spPr>
          <a:xfrm>
            <a:off x="838203" y="1412776"/>
            <a:ext cx="9938317" cy="4764187"/>
          </a:xfrm>
        </p:spPr>
        <p:txBody>
          <a:bodyPr/>
          <a:lstStyle/>
          <a:p>
            <a:pPr>
              <a:buNone/>
            </a:pPr>
            <a:r>
              <a:rPr lang="sl-SI" dirty="0" smtClean="0"/>
              <a:t>Cilji terenskega dela so najbolj izpostavljeni v </a:t>
            </a:r>
            <a:r>
              <a:rPr lang="sl-SI" b="1" dirty="0" smtClean="0"/>
              <a:t>splošnih</a:t>
            </a:r>
            <a:r>
              <a:rPr lang="sl-SI" dirty="0" smtClean="0"/>
              <a:t> ciljih, manj etapnih ciljih in najmanj v operativnih ciljih. Kar je lahko težava, saj letne priprave načrtujemo po operativnih ciljih, ki jim sledijo tudi učbeniki in delovni zvezki. </a:t>
            </a:r>
          </a:p>
          <a:p>
            <a:pPr>
              <a:buNone/>
            </a:pPr>
            <a:r>
              <a:rPr lang="sl-SI" dirty="0" smtClean="0"/>
              <a:t>Učbeniki samo toliko usmerjajo v terensko delo, kolikor je to za univerzalni šolski medij možno. Ne morejo usmerjati v krajevno terensko delo. </a:t>
            </a:r>
            <a:r>
              <a:rPr lang="sl-SI" dirty="0" smtClean="0"/>
              <a:t>Ampak, </a:t>
            </a:r>
            <a:r>
              <a:rPr lang="sl-SI" dirty="0" smtClean="0"/>
              <a:t>ker je za učitelja najmanj stresno poučevati po učbeniku, je terensko delo pouk, ki se mu </a:t>
            </a:r>
            <a:r>
              <a:rPr lang="sl-SI" dirty="0" smtClean="0"/>
              <a:t>mnogi učitelji </a:t>
            </a:r>
            <a:r>
              <a:rPr lang="sl-SI" dirty="0" smtClean="0"/>
              <a:t>zaradi objektivnih in subjektivnih razlogov s premislekom, žalostjo ali veseljem izognemo.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25882" y="1"/>
            <a:ext cx="1866114" cy="17728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9506269" cy="1325559"/>
          </a:xfrm>
        </p:spPr>
        <p:txBody>
          <a:bodyPr/>
          <a:lstStyle/>
          <a:p>
            <a:r>
              <a:rPr lang="sl-SI" sz="3200" dirty="0" smtClean="0"/>
              <a:t>Navezava na predhodna predavanja dr</a:t>
            </a:r>
            <a:r>
              <a:rPr lang="sl-SI" sz="3200" dirty="0" smtClean="0"/>
              <a:t>. </a:t>
            </a:r>
            <a:r>
              <a:rPr lang="sl-SI" sz="3200" dirty="0" smtClean="0"/>
              <a:t>Barbare </a:t>
            </a:r>
            <a:r>
              <a:rPr lang="sl-SI" sz="3200" dirty="0" smtClean="0"/>
              <a:t>Lampič, dr. </a:t>
            </a:r>
            <a:r>
              <a:rPr lang="sl-SI" sz="3200" dirty="0" smtClean="0"/>
              <a:t>Tatjane </a:t>
            </a:r>
            <a:r>
              <a:rPr lang="sl-SI" sz="3200" dirty="0" err="1" smtClean="0"/>
              <a:t>Kikec</a:t>
            </a:r>
            <a:r>
              <a:rPr lang="sl-SI" sz="3200" dirty="0" smtClean="0"/>
              <a:t>, dr. Karmen Kolnik, dr. </a:t>
            </a:r>
            <a:r>
              <a:rPr lang="sl-SI" sz="3200" dirty="0" smtClean="0"/>
              <a:t>Karla </a:t>
            </a:r>
            <a:r>
              <a:rPr lang="sl-SI" sz="3200" dirty="0" err="1" smtClean="0"/>
              <a:t>Natka</a:t>
            </a:r>
            <a:endParaRPr lang="sl-SI" sz="3200" dirty="0"/>
          </a:p>
        </p:txBody>
      </p:sp>
      <p:sp>
        <p:nvSpPr>
          <p:cNvPr id="3" name="Označba mesta vsebine 2"/>
          <p:cNvSpPr txBox="1">
            <a:spLocks noGrp="1"/>
          </p:cNvSpPr>
          <p:nvPr>
            <p:ph idx="1"/>
          </p:nvPr>
        </p:nvSpPr>
        <p:spPr>
          <a:xfrm>
            <a:off x="767408" y="1556792"/>
            <a:ext cx="10729192" cy="5301208"/>
          </a:xfrm>
        </p:spPr>
        <p:txBody>
          <a:bodyPr/>
          <a:lstStyle/>
          <a:p>
            <a:pPr>
              <a:buNone/>
            </a:pPr>
            <a:r>
              <a:rPr lang="sl-SI" dirty="0" smtClean="0"/>
              <a:t>		Aktualiziranje, razvijanje prostorskih predstav, učenje o problemih (naravne nesreče), razvijanje kartografske pismenosti ... </a:t>
            </a:r>
            <a:r>
              <a:rPr lang="sl-SI" dirty="0"/>
              <a:t>j</a:t>
            </a:r>
            <a:r>
              <a:rPr lang="sl-SI" dirty="0" smtClean="0"/>
              <a:t>e bistvo geografskega pouka in učenja</a:t>
            </a:r>
          </a:p>
          <a:p>
            <a:pPr>
              <a:buNone/>
            </a:pPr>
            <a:r>
              <a:rPr lang="sl-SI" dirty="0" smtClean="0"/>
              <a:t>		Zahteva pa čas, ki si ga učitelj ob pričakovani vnaprejšnji predvidljivosti in snovni usmerjenosti slovenske šole ne vzame. </a:t>
            </a:r>
          </a:p>
          <a:p>
            <a:pPr>
              <a:buNone/>
            </a:pPr>
            <a:r>
              <a:rPr lang="sl-SI" dirty="0" smtClean="0"/>
              <a:t>......................................................................... Spodaj pa </a:t>
            </a:r>
            <a:r>
              <a:rPr lang="sl-SI" dirty="0" err="1" smtClean="0"/>
              <a:t>tvit</a:t>
            </a:r>
            <a:r>
              <a:rPr lang="sl-SI" dirty="0" smtClean="0"/>
              <a:t>:</a:t>
            </a:r>
            <a:endParaRPr lang="sl-SI" dirty="0"/>
          </a:p>
          <a:p>
            <a:pPr>
              <a:buNone/>
            </a:pPr>
            <a:endParaRPr lang="sl-SI" dirty="0"/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r>
              <a:rPr lang="sl-SI" dirty="0" smtClean="0"/>
              <a:t>		                                            </a:t>
            </a:r>
          </a:p>
          <a:p>
            <a:pPr>
              <a:buNone/>
            </a:pPr>
            <a:r>
              <a:rPr lang="sl-SI" sz="2000" dirty="0" smtClean="0"/>
              <a:t>Vir: </a:t>
            </a:r>
            <a:r>
              <a:rPr lang="sl-SI" sz="2000" dirty="0" smtClean="0">
                <a:hlinkClick r:id="rId2"/>
              </a:rPr>
              <a:t>https://twitter.com/vrssevnik/status/1317116956412153859</a:t>
            </a:r>
            <a:r>
              <a:rPr lang="sl-SI" sz="2000" dirty="0" smtClean="0"/>
              <a:t> </a:t>
            </a:r>
            <a:endParaRPr lang="sl-SI" sz="20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325882" y="1"/>
            <a:ext cx="1866114" cy="17728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3352" y="4365104"/>
            <a:ext cx="11704974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229</Words>
  <Application>Microsoft Office PowerPoint</Application>
  <PresentationFormat>Po meri</PresentationFormat>
  <Paragraphs>36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7" baseType="lpstr">
      <vt:lpstr>Officeova tema</vt:lpstr>
      <vt:lpstr>Raziskovanje mestne pokrajine</vt:lpstr>
      <vt:lpstr>Raziskovanje mesta</vt:lpstr>
      <vt:lpstr>Anketa med učitelji</vt:lpstr>
      <vt:lpstr>Primeri nalog</vt:lpstr>
      <vt:lpstr>Kaj pa učni načrt?</vt:lpstr>
      <vt:lpstr>Navezava na predhodna predavanja dr. Barbare Lampič, dr. Tatjane Kikec, dr. Karmen Kolnik, dr. Karla Natka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Raziskovanje mestne pokrajine</dc:title>
  <dc:creator>Igor Lipovšek</dc:creator>
  <cp:lastModifiedBy>RECENZENT</cp:lastModifiedBy>
  <cp:revision>18</cp:revision>
  <dcterms:created xsi:type="dcterms:W3CDTF">2020-10-14T09:28:02Z</dcterms:created>
  <dcterms:modified xsi:type="dcterms:W3CDTF">2020-10-25T11:37:09Z</dcterms:modified>
</cp:coreProperties>
</file>