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4" r:id="rId4"/>
    <p:sldId id="261" r:id="rId5"/>
    <p:sldId id="262" r:id="rId6"/>
    <p:sldId id="263" r:id="rId7"/>
  </p:sldIdLst>
  <p:sldSz cx="12192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2" d="100"/>
          <a:sy n="52" d="100"/>
        </p:scale>
        <p:origin x="-120" y="-87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NULL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sl-SI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rPr>
              <a:t>Oddaljenost od Celja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Nizi1</c:v>
          </c:tx>
          <c:spPr>
            <a:solidFill>
              <a:srgbClr val="4472C4"/>
            </a:solidFill>
            <a:ln>
              <a:noFill/>
            </a:ln>
          </c:spPr>
          <c:invertIfNegative val="0"/>
          <c:cat>
            <c:strLit>
              <c:ptCount val="5"/>
              <c:pt idx="0">
                <c:v>(0 - 20 km)</c:v>
              </c:pt>
              <c:pt idx="1">
                <c:v>(21 - 50 km)</c:v>
              </c:pt>
              <c:pt idx="2">
                <c:v>(51 - 100 km)</c:v>
              </c:pt>
              <c:pt idx="3">
                <c:v>(več kot 100 km)</c:v>
              </c:pt>
              <c:pt idx="4">
                <c:v>(nimam službe, v kateri bi delal/a z učenci ali dijaki)</c:v>
              </c:pt>
            </c:strLit>
          </c:cat>
          <c:val>
            <c:numLit>
              <c:formatCode>General</c:formatCode>
              <c:ptCount val="5"/>
              <c:pt idx="0">
                <c:v>7</c:v>
              </c:pt>
              <c:pt idx="1">
                <c:v>8</c:v>
              </c:pt>
              <c:pt idx="2">
                <c:v>18</c:v>
              </c:pt>
              <c:pt idx="3">
                <c:v>9</c:v>
              </c:pt>
              <c:pt idx="4">
                <c:v>1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950208"/>
        <c:axId val="40398208"/>
      </c:barChart>
      <c:valAx>
        <c:axId val="40398208"/>
        <c:scaling>
          <c:orientation val="minMax"/>
        </c:scaling>
        <c:delete val="0"/>
        <c:axPos val="l"/>
        <c:majorGridlines>
          <c:spPr>
            <a:ln w="9528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l-SI"/>
          </a:p>
        </c:txPr>
        <c:crossAx val="41950208"/>
        <c:crosses val="autoZero"/>
        <c:crossBetween val="between"/>
      </c:valAx>
      <c:catAx>
        <c:axId val="4195020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8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20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l-SI"/>
          </a:p>
        </c:txPr>
        <c:crossAx val="4039820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sl-SI" sz="1000" b="0" i="0" u="none" strike="noStrike" kern="1200" baseline="0">
          <a:solidFill>
            <a:srgbClr val="000000"/>
          </a:solidFill>
          <a:latin typeface="Calibri"/>
        </a:defRPr>
      </a:pPr>
      <a:endParaRPr lang="sl-SI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pl-PL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rPr>
              <a:t>Kako pogosto v Celjski kotlini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Nizi1</c:v>
          </c:tx>
          <c:spPr>
            <a:solidFill>
              <a:srgbClr val="4472C4"/>
            </a:solidFill>
            <a:ln>
              <a:noFill/>
            </a:ln>
          </c:spPr>
          <c:invertIfNegative val="0"/>
          <c:cat>
            <c:strLit>
              <c:ptCount val="4"/>
              <c:pt idx="0">
                <c:v>(vsako leto)</c:v>
              </c:pt>
              <c:pt idx="1">
                <c:v>(na 2 - 5 let)</c:v>
              </c:pt>
              <c:pt idx="2">
                <c:v>(na 6 - 10 let)</c:v>
              </c:pt>
              <c:pt idx="3">
                <c:v>(Celjska kotlina ni pokrajina šolske ekskurzije ali terenskega dela)</c:v>
              </c:pt>
            </c:strLit>
          </c:cat>
          <c:val>
            <c:numLit>
              <c:formatCode>General</c:formatCode>
              <c:ptCount val="4"/>
              <c:pt idx="0">
                <c:v>18</c:v>
              </c:pt>
              <c:pt idx="1">
                <c:v>10</c:v>
              </c:pt>
              <c:pt idx="2">
                <c:v>6</c:v>
              </c:pt>
              <c:pt idx="3">
                <c:v>9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1488384"/>
        <c:axId val="40401088"/>
      </c:barChart>
      <c:valAx>
        <c:axId val="40401088"/>
        <c:scaling>
          <c:orientation val="minMax"/>
        </c:scaling>
        <c:delete val="0"/>
        <c:axPos val="l"/>
        <c:majorGridlines>
          <c:spPr>
            <a:ln w="9528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l-SI"/>
          </a:p>
        </c:txPr>
        <c:crossAx val="41488384"/>
        <c:crosses val="autoZero"/>
        <c:crossBetween val="between"/>
      </c:valAx>
      <c:catAx>
        <c:axId val="41488384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8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6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l-SI"/>
          </a:p>
        </c:txPr>
        <c:crossAx val="40401088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sl-SI" sz="1000" b="0" i="0" u="none" strike="noStrike" kern="1200" baseline="0">
          <a:solidFill>
            <a:srgbClr val="000000"/>
          </a:solidFill>
          <a:latin typeface="Calibri"/>
        </a:defRPr>
      </a:pPr>
      <a:endParaRPr lang="sl-SI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pl-PL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rPr>
              <a:t>Kateri čas je predmet obiska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Nizi1</c:v>
          </c:tx>
          <c:spPr>
            <a:solidFill>
              <a:srgbClr val="4472C4"/>
            </a:solidFill>
            <a:ln>
              <a:noFill/>
            </a:ln>
          </c:spPr>
          <c:invertIfNegative val="0"/>
          <c:cat>
            <c:strLit>
              <c:ptCount val="5"/>
              <c:pt idx="0">
                <c:v>(rimsko obdobje)</c:v>
              </c:pt>
              <c:pt idx="1">
                <c:v>(srednjeveško obdobje)</c:v>
              </c:pt>
              <c:pt idx="2">
                <c:v>(zadnja tri stoletja)</c:v>
              </c:pt>
              <c:pt idx="3">
                <c:v>(dve ali vsa navedena obdobja)</c:v>
              </c:pt>
              <c:pt idx="4">
                <c:v>(zemeljsko zgodovino oz. naravne dejavnike)</c:v>
              </c:pt>
            </c:strLit>
          </c:cat>
          <c:val>
            <c:numLit>
              <c:formatCode>General</c:formatCode>
              <c:ptCount val="5"/>
              <c:pt idx="0">
                <c:v>8</c:v>
              </c:pt>
              <c:pt idx="1">
                <c:v>6</c:v>
              </c:pt>
              <c:pt idx="2">
                <c:v>3</c:v>
              </c:pt>
              <c:pt idx="3">
                <c:v>17</c:v>
              </c:pt>
              <c:pt idx="4">
                <c:v>9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67862528"/>
        <c:axId val="40420480"/>
      </c:barChart>
      <c:valAx>
        <c:axId val="40420480"/>
        <c:scaling>
          <c:orientation val="minMax"/>
        </c:scaling>
        <c:delete val="0"/>
        <c:axPos val="l"/>
        <c:majorGridlines>
          <c:spPr>
            <a:ln w="9528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l-SI"/>
          </a:p>
        </c:txPr>
        <c:crossAx val="67862528"/>
        <c:crosses val="autoZero"/>
        <c:crossBetween val="between"/>
      </c:valAx>
      <c:catAx>
        <c:axId val="67862528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8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20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l-SI"/>
          </a:p>
        </c:txPr>
        <c:crossAx val="40420480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sl-SI" sz="1000" b="0" i="0" u="none" strike="noStrike" kern="1200" baseline="0">
          <a:solidFill>
            <a:srgbClr val="000000"/>
          </a:solidFill>
          <a:latin typeface="Calibri"/>
        </a:defRPr>
      </a:pPr>
      <a:endParaRPr lang="sl-SI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sl-SI"/>
  <c:roundedCorners val="0"/>
  <c:style val="2"/>
  <c:chart>
    <c:title>
      <c:tx>
        <c:rich>
          <a:bodyPr lIns="0" tIns="0" rIns="0" bIns="0"/>
          <a:lstStyle/>
          <a:p>
            <a:pPr marL="0" marR="0" indent="0" algn="ctr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1400" b="0" i="0" u="none" strike="noStrike" kern="1200" spc="0" baseline="0">
                <a:solidFill>
                  <a:srgbClr val="595959"/>
                </a:solidFill>
                <a:latin typeface="Calibri"/>
              </a:defRPr>
            </a:pPr>
            <a:r>
              <a:rPr lang="sl-SI" sz="1400" b="0" i="0" u="none" strike="noStrike" kern="1200" cap="none" spc="0" baseline="0">
                <a:solidFill>
                  <a:srgbClr val="595959"/>
                </a:solidFill>
                <a:uFillTx/>
                <a:latin typeface="Calibri"/>
              </a:rPr>
              <a:t>Kaj sem že obiskal/a</a:t>
            </a:r>
          </a:p>
        </c:rich>
      </c:tx>
      <c:layout/>
      <c:overlay val="0"/>
      <c:spPr>
        <a:noFill/>
        <a:ln>
          <a:noFill/>
        </a:ln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Nizi1</c:v>
          </c:tx>
          <c:spPr>
            <a:solidFill>
              <a:srgbClr val="4472C4"/>
            </a:solidFill>
            <a:ln>
              <a:noFill/>
            </a:ln>
          </c:spPr>
          <c:invertIfNegative val="0"/>
          <c:cat>
            <c:strLit>
              <c:ptCount val="6"/>
              <c:pt idx="0">
                <c:v>mesto Celje.</c:v>
              </c:pt>
              <c:pt idx="1">
                <c:v>katerega od muzejev v mestu Celje.</c:v>
              </c:pt>
              <c:pt idx="2">
                <c:v>Stari grad Celje.</c:v>
              </c:pt>
              <c:pt idx="3">
                <c:v>rimsko nekropolo v Šempetru.</c:v>
              </c:pt>
              <c:pt idx="4">
                <c:v>Jamo Pekel.</c:v>
              </c:pt>
              <c:pt idx="5">
                <c:v>drugo.</c:v>
              </c:pt>
            </c:strLit>
          </c:cat>
          <c:val>
            <c:numLit>
              <c:formatCode>General</c:formatCode>
              <c:ptCount val="6"/>
              <c:pt idx="0">
                <c:v>26</c:v>
              </c:pt>
              <c:pt idx="1">
                <c:v>25</c:v>
              </c:pt>
              <c:pt idx="2">
                <c:v>16</c:v>
              </c:pt>
              <c:pt idx="3">
                <c:v>17</c:v>
              </c:pt>
              <c:pt idx="4">
                <c:v>20</c:v>
              </c:pt>
              <c:pt idx="5">
                <c:v>12</c:v>
              </c:pt>
            </c:numLit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4433792"/>
        <c:axId val="40423360"/>
      </c:barChart>
      <c:valAx>
        <c:axId val="40423360"/>
        <c:scaling>
          <c:orientation val="minMax"/>
        </c:scaling>
        <c:delete val="0"/>
        <c:axPos val="l"/>
        <c:majorGridlines>
          <c:spPr>
            <a:ln w="9528">
              <a:solidFill>
                <a:srgbClr val="D9D9D9"/>
              </a:solidFill>
              <a:prstDash val="solid"/>
              <a:round/>
            </a:ln>
          </c:spPr>
        </c:majorGridlines>
        <c:numFmt formatCode="General" sourceLinked="0"/>
        <c:majorTickMark val="none"/>
        <c:minorTickMark val="none"/>
        <c:tickLblPos val="nextTo"/>
        <c:spPr>
          <a:noFill/>
          <a:ln>
            <a:noFill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9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l-SI"/>
          </a:p>
        </c:txPr>
        <c:crossAx val="94433792"/>
        <c:crosses val="autoZero"/>
        <c:crossBetween val="between"/>
      </c:valAx>
      <c:catAx>
        <c:axId val="944337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spPr>
          <a:noFill/>
          <a:ln w="9528">
            <a:solidFill>
              <a:srgbClr val="D9D9D9"/>
            </a:solidFill>
            <a:prstDash val="solid"/>
            <a:round/>
          </a:ln>
        </c:spPr>
        <c:txPr>
          <a:bodyPr lIns="0" tIns="0" rIns="0" bIns="0"/>
          <a:lstStyle/>
          <a:p>
            <a:pPr marL="0" marR="0" indent="0" defTabSz="91440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tabLst/>
              <a:defRPr sz="2400" b="0" i="0" u="none" strike="noStrike" kern="1200" baseline="0">
                <a:solidFill>
                  <a:srgbClr val="595959"/>
                </a:solidFill>
                <a:latin typeface="Calibri"/>
              </a:defRPr>
            </a:pPr>
            <a:endParaRPr lang="sl-SI"/>
          </a:p>
        </c:txPr>
        <c:crossAx val="40423360"/>
        <c:crosses val="autoZero"/>
        <c:auto val="1"/>
        <c:lblAlgn val="ctr"/>
        <c:lblOffset val="100"/>
        <c:noMultiLvlLbl val="0"/>
      </c:catAx>
      <c:spPr>
        <a:noFill/>
        <a:ln>
          <a:noFill/>
        </a:ln>
      </c:spPr>
    </c:plotArea>
    <c:plotVisOnly val="1"/>
    <c:dispBlanksAs val="gap"/>
    <c:showDLblsOverMax val="0"/>
  </c:chart>
  <c:spPr>
    <a:noFill/>
    <a:ln>
      <a:noFill/>
    </a:ln>
  </c:spPr>
  <c:txPr>
    <a:bodyPr lIns="0" tIns="0" rIns="0" bIns="0"/>
    <a:lstStyle/>
    <a:p>
      <a:pPr marL="0" marR="0" indent="0" defTabSz="914400" fontAlgn="auto" hangingPunct="1">
        <a:lnSpc>
          <a:spcPct val="100000"/>
        </a:lnSpc>
        <a:spcBef>
          <a:spcPts val="0"/>
        </a:spcBef>
        <a:spcAft>
          <a:spcPts val="0"/>
        </a:spcAft>
        <a:tabLst/>
        <a:defRPr lang="sl-SI" sz="1000" b="0" i="0" u="none" strike="noStrike" kern="1200" baseline="0">
          <a:solidFill>
            <a:srgbClr val="000000"/>
          </a:solidFill>
          <a:latin typeface="Calibri"/>
        </a:defRPr>
      </a:pPr>
      <a:endParaRPr lang="sl-SI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Podnaslov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436D84-C447-40AA-BF94-41CB19216243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157D07-1960-4EEE-9810-BB4E57D35E46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650099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9EFF67A-AEAB-4773-BD4B-A78A48243DD9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828641C-823D-4A2E-933E-C5B2F7D46F6C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973623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D8980D-F478-4626-B796-5DFFCF470688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EDCDE13-ACD5-420D-AE76-F4C785708F6E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852885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3426512-CDF8-4C02-98A8-71D5CA920027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AFB54C-873F-4440-AD9F-9CB23F290BEF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0285440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60BAA6F-265C-49EB-BA79-C386118A857F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CEC09D1-36E5-4C51-9593-7F19F32AEBAA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668252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F29D175-5CD3-488B-A4E8-6E3626BEEE08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6" name="Označba mesta no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7" name="Označba mesta številke diapoz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35D260D-1508-4A63-ABE9-6BBDC2E8E212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24421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FAA4E44-15B0-4A05-ABE7-4670F5C23943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8" name="Označba mesta noge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9" name="Označba mesta številke diapozitiva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CA0B92B-C00B-4989-B98A-1582D0B17FF1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63901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FA030C0-75F3-4B7B-9C77-748BF664A2D4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4" name="Označba mesta noge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5" name="Označba mesta številke diapozitiva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EC9F8E-53C2-4DC0-92C4-312682A3D578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87327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EBF5019-6108-42B1-8CF6-33CD1BBCC5CA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3" name="Označba mesta noge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4" name="Označba mesta številke diapozitiva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C10141D5-A9EC-47B3-ADA1-3E0218BD0B8A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03590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C5590E7-3A3B-4ACA-B567-458A4221C633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6" name="Označba mesta no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7" name="Označba mesta številke diapoz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E4ACEE7-5956-439A-856C-0F560DCD5441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038434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pPr lvl="0"/>
            <a:endParaRPr lang="sl-SI"/>
          </a:p>
        </p:txBody>
      </p:sp>
      <p:sp>
        <p:nvSpPr>
          <p:cNvPr id="4" name="Označba mesta besedila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0E2E62F-EBC7-4BD5-9632-F54BB27E88ED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6" name="Označba mesta noge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sl-SI"/>
          </a:p>
        </p:txBody>
      </p:sp>
      <p:sp>
        <p:nvSpPr>
          <p:cNvPr id="7" name="Označba mesta številke diapozitiva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C9CF92E-09A3-41D6-8DB8-D3803494271D}" type="slidenum"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237500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/>
          <a:p>
            <a:pPr lvl="0"/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l-SI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B40660C5-0625-40FD-92ED-4F4245F68CC2}" type="datetime1">
              <a:rPr lang="sl-SI"/>
              <a:pPr lvl="0"/>
              <a:t>25.10.2020</a:t>
            </a:fld>
            <a:endParaRPr lang="sl-SI"/>
          </a:p>
        </p:txBody>
      </p:sp>
      <p:sp>
        <p:nvSpPr>
          <p:cNvPr id="5" name="Označba mesta noge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l-SI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sl-SI"/>
          </a:p>
        </p:txBody>
      </p:sp>
      <p:sp>
        <p:nvSpPr>
          <p:cNvPr id="6" name="Označba mesta številke diapozitiva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sl-SI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99CE58A8-32F8-4340-ACC3-D8F8FB27F443}" type="slidenum"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sl-SI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sl-SI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sl-SI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ctrTitle"/>
          </p:nvPr>
        </p:nvSpPr>
        <p:spPr/>
        <p:txBody>
          <a:bodyPr/>
          <a:lstStyle/>
          <a:p>
            <a:pPr lvl="0"/>
            <a:r>
              <a:rPr lang="sl-SI" sz="5400"/>
              <a:t>Kaj sporoča anketa, ki so jo udeleženci izpolnili pred začetkom</a:t>
            </a:r>
          </a:p>
        </p:txBody>
      </p:sp>
      <p:sp>
        <p:nvSpPr>
          <p:cNvPr id="3" name="Podnaslov 2"/>
          <p:cNvSpPr txBox="1">
            <a:spLocks noGrp="1"/>
          </p:cNvSpPr>
          <p:nvPr>
            <p:ph type="subTitle" idx="1"/>
          </p:nvPr>
        </p:nvSpPr>
        <p:spPr>
          <a:xfrm>
            <a:off x="1524003" y="3962396"/>
            <a:ext cx="9144000" cy="1295403"/>
          </a:xfrm>
        </p:spPr>
        <p:txBody>
          <a:bodyPr/>
          <a:lstStyle/>
          <a:p>
            <a:pPr lvl="0">
              <a:lnSpc>
                <a:spcPct val="80000"/>
              </a:lnSpc>
            </a:pPr>
            <a:r>
              <a:rPr lang="sl-SI"/>
              <a:t>Tabor DUGS 2020, Celje</a:t>
            </a:r>
          </a:p>
          <a:p>
            <a:pPr lvl="0">
              <a:lnSpc>
                <a:spcPct val="80000"/>
              </a:lnSpc>
            </a:pPr>
            <a:endParaRPr lang="sl-SI"/>
          </a:p>
          <a:p>
            <a:pPr lvl="0">
              <a:lnSpc>
                <a:spcPct val="80000"/>
              </a:lnSpc>
            </a:pPr>
            <a:r>
              <a:rPr lang="sl-SI"/>
              <a:t>Pripravili: Skorupan, Mrvar Bratec, Lipovšek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3899" y="0"/>
            <a:ext cx="2118097" cy="20122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/>
              <a:t>Osporočilne vrednosti ankete</a:t>
            </a:r>
            <a:r>
              <a:rPr lang="sl-SI" sz="1800"/>
              <a:t> (tudi za delo z učenci in dijaki)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>
            <a:off x="838203" y="1690689"/>
            <a:ext cx="10515600" cy="5041416"/>
          </a:xfrm>
        </p:spPr>
        <p:txBody>
          <a:bodyPr/>
          <a:lstStyle/>
          <a:p>
            <a:pPr lvl="0">
              <a:lnSpc>
                <a:spcPct val="70000"/>
              </a:lnSpc>
            </a:pPr>
            <a:r>
              <a:rPr lang="sl-SI" sz="3600"/>
              <a:t>Hitro dobimo informacije zase in jih lahko takoj uporabimo pri pouku</a:t>
            </a:r>
          </a:p>
          <a:p>
            <a:pPr lvl="0">
              <a:lnSpc>
                <a:spcPct val="70000"/>
              </a:lnSpc>
            </a:pPr>
            <a:r>
              <a:rPr lang="sl-SI" sz="3600"/>
              <a:t>Med delom na daljavo v času koronske krize so učenci uvrstili ankete med prijetnejše dejavnosti</a:t>
            </a:r>
          </a:p>
          <a:p>
            <a:pPr lvl="0">
              <a:lnSpc>
                <a:spcPct val="70000"/>
              </a:lnSpc>
            </a:pPr>
            <a:r>
              <a:rPr lang="sl-SI" sz="3600"/>
              <a:t>Enostavno oblikovanje nalog</a:t>
            </a:r>
          </a:p>
          <a:p>
            <a:pPr lvl="0">
              <a:lnSpc>
                <a:spcPct val="70000"/>
              </a:lnSpc>
            </a:pPr>
            <a:r>
              <a:rPr lang="sl-SI" sz="3600"/>
              <a:t>Z učenci oblikujemo kulturo oblikovanja vprašanj</a:t>
            </a:r>
          </a:p>
          <a:p>
            <a:pPr lvl="0">
              <a:lnSpc>
                <a:spcPct val="70000"/>
              </a:lnSpc>
            </a:pPr>
            <a:r>
              <a:rPr lang="sl-SI" sz="3600"/>
              <a:t>Za jutrišnji del seminarja informacija, kaj udeleženci poznajo in katera vprašanja lahko predavatelji pričakujejo</a:t>
            </a:r>
          </a:p>
          <a:p>
            <a:pPr lvl="0">
              <a:lnSpc>
                <a:spcPct val="70000"/>
              </a:lnSpc>
            </a:pPr>
            <a:r>
              <a:rPr lang="sl-SI" sz="3600"/>
              <a:t>Spodobi se udeležencem pokazati, kaj so označili – vedeti morajo, da so anketo s smislom izpolnili. 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17423" y="0"/>
            <a:ext cx="1974573" cy="187584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/>
              <a:t>Kako daleč od Celja sem doma?		n=48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0293" y="0"/>
            <a:ext cx="1921703" cy="182562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rafikon 4"/>
          <p:cNvGraphicFramePr/>
          <p:nvPr/>
        </p:nvGraphicFramePr>
        <p:xfrm>
          <a:off x="838193" y="1690689"/>
          <a:ext cx="9776792" cy="47180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/>
              <a:t>Kako pogosto obiskujem Celjsko k. s šolo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0293" y="0"/>
            <a:ext cx="1921703" cy="182562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rafikon 4"/>
          <p:cNvGraphicFramePr/>
          <p:nvPr/>
        </p:nvGraphicFramePr>
        <p:xfrm>
          <a:off x="636102" y="1524003"/>
          <a:ext cx="9899376" cy="5155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Označba mesta vsebine 2"/>
          <p:cNvSpPr txBox="1"/>
          <p:nvPr/>
        </p:nvSpPr>
        <p:spPr>
          <a:xfrm rot="19146290">
            <a:off x="7090677" y="1756478"/>
            <a:ext cx="3568894" cy="1859267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l-SI" sz="2800" b="0" i="0" u="none" strike="noStrike" kern="1200" cap="none" spc="0" baseline="0">
                <a:solidFill>
                  <a:srgbClr val="7030A0"/>
                </a:solidFill>
                <a:uFillTx/>
                <a:latin typeface="Calibri"/>
              </a:rPr>
              <a:t>Podobna pokrajina je naša domača</a:t>
            </a:r>
          </a:p>
          <a:p>
            <a:pPr marL="228600" marR="0" lvl="0" indent="-228600" algn="l" defTabSz="914400" rtl="0" fontAlgn="auto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SzPct val="100000"/>
              <a:buFont typeface="Arial" pitchFamily="34"/>
              <a:buChar char="•"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sl-SI" sz="2800" b="0" i="0" u="none" strike="noStrike" kern="1200" cap="none" spc="0" baseline="0">
                <a:solidFill>
                  <a:srgbClr val="7030A0"/>
                </a:solidFill>
                <a:uFillTx/>
                <a:latin typeface="Calibri"/>
              </a:rPr>
              <a:t>Gremo na morje ali v Prekmurje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/>
              <a:t>Kateri čas me zanima, ko sem s šolo v CE?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sl-SI"/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0293" y="0"/>
            <a:ext cx="1921703" cy="182562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rafikon 4"/>
          <p:cNvGraphicFramePr/>
          <p:nvPr/>
        </p:nvGraphicFramePr>
        <p:xfrm>
          <a:off x="490328" y="1825627"/>
          <a:ext cx="10863465" cy="48799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sl-SI"/>
              <a:t>Kaj sem že obiskal/a?	</a:t>
            </a:r>
            <a:r>
              <a:rPr lang="sl-SI" sz="2400"/>
              <a:t>n=43, več možnih odgovorov</a:t>
            </a:r>
          </a:p>
        </p:txBody>
      </p:sp>
      <p:sp>
        <p:nvSpPr>
          <p:cNvPr id="3" name="Označba mesta vsebine 2"/>
          <p:cNvSpPr txBox="1">
            <a:spLocks noGrp="1"/>
          </p:cNvSpPr>
          <p:nvPr>
            <p:ph idx="1"/>
          </p:nvPr>
        </p:nvSpPr>
        <p:spPr>
          <a:xfrm rot="19146290">
            <a:off x="8694196" y="4369531"/>
            <a:ext cx="3568894" cy="1859267"/>
          </a:xfrm>
        </p:spPr>
        <p:txBody>
          <a:bodyPr/>
          <a:lstStyle/>
          <a:p>
            <a:pPr lvl="0"/>
            <a:r>
              <a:rPr lang="sl-SI">
                <a:solidFill>
                  <a:srgbClr val="7030A0"/>
                </a:solidFill>
              </a:rPr>
              <a:t>Kombiniramo z obiskom gledališča</a:t>
            </a:r>
          </a:p>
          <a:p>
            <a:pPr lvl="0"/>
            <a:r>
              <a:rPr lang="sl-SI">
                <a:solidFill>
                  <a:srgbClr val="7030A0"/>
                </a:solidFill>
              </a:rPr>
              <a:t>Nimamo ekskurzije ali terenskega dela</a:t>
            </a: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270293" y="0"/>
            <a:ext cx="1921703" cy="1825627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5" name="Grafikon 4"/>
          <p:cNvGraphicFramePr/>
          <p:nvPr/>
        </p:nvGraphicFramePr>
        <p:xfrm>
          <a:off x="1762542" y="1524003"/>
          <a:ext cx="8600663" cy="515509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174</Words>
  <Application>Microsoft Office PowerPoint</Application>
  <PresentationFormat>Diaprojekcija na zaslonu (4:3)</PresentationFormat>
  <Paragraphs>23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7" baseType="lpstr">
      <vt:lpstr>Officeova tema</vt:lpstr>
      <vt:lpstr>Kaj sporoča anketa, ki so jo udeleženci izpolnili pred začetkom</vt:lpstr>
      <vt:lpstr>Osporočilne vrednosti ankete (tudi za delo z učenci in dijaki)</vt:lpstr>
      <vt:lpstr>Kako daleč od Celja sem doma?  n=48</vt:lpstr>
      <vt:lpstr>Kako pogosto obiskujem Celjsko k. s šolo</vt:lpstr>
      <vt:lpstr>Kateri čas me zanima, ko sem s šolo v CE?</vt:lpstr>
      <vt:lpstr>Kaj sem že obiskal/a? n=43, več možnih odgovorov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Raziskovanje mestne pokrajine</dc:title>
  <dc:creator>Igor Lipovšek</dc:creator>
  <cp:lastModifiedBy>Mirsad</cp:lastModifiedBy>
  <cp:revision>8</cp:revision>
  <dcterms:created xsi:type="dcterms:W3CDTF">2020-10-14T09:28:02Z</dcterms:created>
  <dcterms:modified xsi:type="dcterms:W3CDTF">2020-10-25T15:14:56Z</dcterms:modified>
</cp:coreProperties>
</file>