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0"/>
  </p:handoutMasterIdLst>
  <p:sldIdLst>
    <p:sldId id="262" r:id="rId2"/>
    <p:sldId id="258" r:id="rId3"/>
    <p:sldId id="264" r:id="rId4"/>
    <p:sldId id="265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05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07AE7-117D-4D5F-A7BB-F7060F1744D7}" type="datetimeFigureOut">
              <a:rPr lang="sl-SI" smtClean="0"/>
              <a:t>4.10.2019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75A03-75C5-4242-80FC-9497C18649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0712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pPr/>
              <a:t>4/10/2019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1689A8D-97B5-4786-A0DE-5B8C796D4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354" y="2443246"/>
            <a:ext cx="8581292" cy="1766326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Poplava - nazorni in dinamični proces - idealen za motiviranje, usvajanje ciljev učnega načrta in ocenjevanje 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56DE8A98-79B7-42BA-99F8-9448BC594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22393"/>
            <a:ext cx="6400800" cy="1752600"/>
          </a:xfrm>
        </p:spPr>
        <p:txBody>
          <a:bodyPr/>
          <a:lstStyle/>
          <a:p>
            <a:r>
              <a:rPr lang="sl-SI" dirty="0"/>
              <a:t>Seminar Drugačna geografija</a:t>
            </a:r>
          </a:p>
          <a:p>
            <a:endParaRPr lang="sl-SI" sz="2400" dirty="0"/>
          </a:p>
          <a:p>
            <a:r>
              <a:rPr lang="sl-SI" sz="2400" dirty="0"/>
              <a:t>Igor Lipovšek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1737" y="200860"/>
            <a:ext cx="16573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Označite, v katerem učnem procesu pri svojem pouku uporabljate navedene vsebine:  (n = 47)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255523" y="1087395"/>
            <a:ext cx="11399523" cy="5057043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Označite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, v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katerem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učnem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procesu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pri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svojem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pouku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uporabljate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navedene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sz="1600" b="1" i="0" u="none" strike="noStrike" dirty="0" err="1">
                <a:solidFill>
                  <a:srgbClr val="000000"/>
                </a:solidFill>
                <a:latin typeface="Calibri"/>
              </a:rPr>
              <a:t>vsebine</a:t>
            </a:r>
            <a:r>
              <a:rPr sz="1600" b="1" i="0" u="none" strike="noStrike" dirty="0">
                <a:solidFill>
                  <a:srgbClr val="000000"/>
                </a:solidFill>
                <a:latin typeface="Calibri"/>
              </a:rPr>
              <a:t>:  (n = 47)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337091" y="5728939"/>
            <a:ext cx="8279318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l-SI" sz="2400" dirty="0" smtClean="0"/>
              <a:t>Zakaj razkorak? Razmislek med: UČITELJ IMA VSO PRAVICO    in    </a:t>
            </a:r>
          </a:p>
          <a:p>
            <a:r>
              <a:rPr lang="sl-SI" sz="2400" dirty="0" smtClean="0"/>
              <a:t>ZAKAJ POUČEVATI NEKAJ, ČESAR NE OCENJUJEM (in obratno). </a:t>
            </a:r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1015" y="158261"/>
            <a:ext cx="86164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Zanimiv paradoks: podnebje, </a:t>
            </a:r>
            <a:r>
              <a:rPr lang="sl-SI" sz="3200" b="1" dirty="0" smtClean="0"/>
              <a:t>vodovje</a:t>
            </a:r>
            <a:r>
              <a:rPr lang="sl-SI" sz="3200" dirty="0" smtClean="0"/>
              <a:t> in prebivalstvo so najpogostejši dejavniki, ki se poučujejo pri </a:t>
            </a:r>
            <a:r>
              <a:rPr lang="sl-SI" sz="3200" dirty="0" err="1" smtClean="0"/>
              <a:t>občegeografskih</a:t>
            </a:r>
            <a:r>
              <a:rPr lang="sl-SI" sz="3200" dirty="0" smtClean="0"/>
              <a:t> vsebinah. Kot ocenjevalni element pa se vodovje manj pojavlja.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756138" y="2220364"/>
            <a:ext cx="8071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Voda s svojim tokom je: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Živa, spremenljiva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Direktno oz. hitro vplivna (venenje, suša …)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Nepogrešljiva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Univerzalno prenosljiva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Otipljiva</a:t>
            </a:r>
          </a:p>
          <a:p>
            <a:pPr marL="457200" indent="-457200">
              <a:buFontTx/>
              <a:buChar char="-"/>
            </a:pPr>
            <a:r>
              <a:rPr lang="sl-SI" sz="3200" dirty="0" smtClean="0"/>
              <a:t>Dosegljiva</a:t>
            </a:r>
          </a:p>
          <a:p>
            <a:pPr marL="457200" indent="-457200">
              <a:buFontTx/>
              <a:buChar char="-"/>
            </a:pPr>
            <a:r>
              <a:rPr lang="sl-SI" sz="3200" dirty="0" err="1" smtClean="0"/>
              <a:t>Netoksična</a:t>
            </a:r>
            <a:endParaRPr lang="sl-SI" sz="3200" dirty="0" smtClean="0"/>
          </a:p>
          <a:p>
            <a:pPr marL="457200" indent="-457200">
              <a:buFontTx/>
              <a:buChar char="-"/>
            </a:pPr>
            <a:r>
              <a:rPr lang="sl-SI" sz="3200" dirty="0" smtClean="0"/>
              <a:t>Didaktično nazorna</a:t>
            </a:r>
          </a:p>
        </p:txBody>
      </p:sp>
    </p:spTree>
    <p:extLst>
      <p:ext uri="{BB962C8B-B14F-4D97-AF65-F5344CB8AC3E}">
        <p14:creationId xmlns:p14="http://schemas.microsoft.com/office/powerpoint/2010/main" val="81722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756138" y="158261"/>
            <a:ext cx="72272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Poplava: </a:t>
            </a:r>
          </a:p>
          <a:p>
            <a:r>
              <a:rPr lang="sl-SI" sz="3200" dirty="0" smtClean="0"/>
              <a:t>Temeljna logika, da če je </a:t>
            </a:r>
            <a:r>
              <a:rPr lang="sl-SI" sz="3200" b="1" dirty="0" smtClean="0"/>
              <a:t>pritok</a:t>
            </a:r>
            <a:r>
              <a:rPr lang="sl-SI" sz="3200" dirty="0" smtClean="0"/>
              <a:t> večji od </a:t>
            </a:r>
            <a:r>
              <a:rPr lang="sl-SI" sz="3200" b="1" dirty="0" smtClean="0"/>
              <a:t>odtoka</a:t>
            </a:r>
            <a:r>
              <a:rPr lang="sl-SI" sz="3200" dirty="0" smtClean="0"/>
              <a:t>.</a:t>
            </a:r>
          </a:p>
          <a:p>
            <a:r>
              <a:rPr lang="sl-SI" sz="3200" dirty="0" smtClean="0"/>
              <a:t>Potem gre samo naprej z </a:t>
            </a:r>
            <a:r>
              <a:rPr lang="sl-SI" sz="3600" b="1" dirty="0" smtClean="0"/>
              <a:t>zakaj</a:t>
            </a:r>
            <a:r>
              <a:rPr lang="sl-SI" sz="3200" dirty="0" smtClean="0"/>
              <a:t>. Lahko ugibamo in navajamo morebitne dejavnike.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756138" y="4242595"/>
            <a:ext cx="6998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Mokrišče:</a:t>
            </a:r>
          </a:p>
          <a:p>
            <a:r>
              <a:rPr lang="sl-SI" sz="3200" dirty="0" smtClean="0"/>
              <a:t>Temeljna logika zadrževalnika, zadržka, (</a:t>
            </a:r>
            <a:r>
              <a:rPr lang="sl-SI" sz="3200" dirty="0" err="1" smtClean="0"/>
              <a:t>retinence</a:t>
            </a:r>
            <a:r>
              <a:rPr lang="sl-SI" sz="3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256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Označite, kolikokrat pri pouku opravljate terensko delo o navedenih vsebinah:  (n = 47)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758" y="1238249"/>
            <a:ext cx="8983787" cy="4898782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Označite, kolikokrat pri pouku opravljate terensko delo o navedenih vsebinah:  (n = 47)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761566" y="6001447"/>
            <a:ext cx="743036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l-SI" sz="2400" dirty="0" smtClean="0"/>
              <a:t>Težko komentiram, ker je odvisno od lege šole. Lahko vi?</a:t>
            </a:r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Označite uporabnost, nazornost ali didaktičnost navedenih tem za pouk:  (n = 45)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20658" y="381000"/>
            <a:ext cx="12500707" cy="5496659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Označite uporabnost, nazornost ali didaktičnost navedenih tem za pouk:  (n = 45)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667265" y="5345879"/>
            <a:ext cx="818017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Če je uporabno, nazorno in didaktično, zakaj tako malo za </a:t>
            </a:r>
            <a:r>
              <a:rPr lang="sl-SI" sz="2400" b="1" dirty="0" smtClean="0"/>
              <a:t>ocenjevanje</a:t>
            </a:r>
            <a:r>
              <a:rPr lang="sl-SI" sz="2400" dirty="0" smtClean="0"/>
              <a:t>?</a:t>
            </a:r>
          </a:p>
          <a:p>
            <a:r>
              <a:rPr lang="sl-SI" sz="2400" dirty="0" smtClean="0"/>
              <a:t>Konec koncev zaradi poplav v Sloveniji umre več ljudi kot zaradi potresa, plazu… - o čemer tudi poučujemo.</a:t>
            </a:r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489490" y="1995060"/>
            <a:ext cx="838780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3600" dirty="0" smtClean="0"/>
              <a:t>Retorično vprašanje za konec: zakaj se učitelji raje udeležujemo vsebinsko-geografskih kot didaktičnih seminarjev?</a:t>
            </a:r>
            <a:endParaRPr lang="sl-SI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Izberite DA ali NE ob spodnjih trditvah v zvezi z obiskom Ljubljanskega barja z učenci ali dijaki.  (n = 45)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10671885" cy="5496659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Izberite DA ali NE ob spodnjih trditvah v zvezi z obiskom Ljubljanskega barja z učenci ali dijaki.  (n = 45)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489490" y="5277494"/>
            <a:ext cx="8387809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Ali smo prepričani, da dobro poučujemo?</a:t>
            </a:r>
          </a:p>
          <a:p>
            <a:r>
              <a:rPr lang="sl-SI" sz="3200" dirty="0" smtClean="0"/>
              <a:t>Ali mislimo, da na učence/dijake lažje naredimo vtis z dobro vsebino kot z dobro metodo?</a:t>
            </a:r>
            <a:endParaRPr lang="sl-SI" sz="3200" dirty="0"/>
          </a:p>
        </p:txBody>
      </p:sp>
      <p:sp>
        <p:nvSpPr>
          <p:cNvPr id="7" name="Elipsa 6"/>
          <p:cNvSpPr/>
          <p:nvPr/>
        </p:nvSpPr>
        <p:spPr>
          <a:xfrm>
            <a:off x="489490" y="2000250"/>
            <a:ext cx="8654510" cy="112907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299</Words>
  <Application>Microsoft Office PowerPoint</Application>
  <PresentationFormat>Diaprojekcija na zaslonu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 Theme</vt:lpstr>
      <vt:lpstr>Poplava - nazorni in dinamični proces - idealen za motiviranje, usvajanje ciljev učnega načrta in ocenjevanje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Gospodinjstvo</cp:lastModifiedBy>
  <cp:revision>10</cp:revision>
  <dcterms:created xsi:type="dcterms:W3CDTF">2019-10-03T14:36:48Z</dcterms:created>
  <dcterms:modified xsi:type="dcterms:W3CDTF">2019-10-04T15:57:48Z</dcterms:modified>
  <cp:category>PPT Izvoz grafov</cp:category>
</cp:coreProperties>
</file>