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9" r:id="rId3"/>
    <p:sldId id="288" r:id="rId4"/>
    <p:sldId id="290" r:id="rId5"/>
    <p:sldId id="291" r:id="rId6"/>
    <p:sldId id="292" r:id="rId7"/>
    <p:sldId id="261" r:id="rId8"/>
    <p:sldId id="293" r:id="rId9"/>
    <p:sldId id="278" r:id="rId10"/>
    <p:sldId id="270" r:id="rId11"/>
    <p:sldId id="271" r:id="rId12"/>
    <p:sldId id="272" r:id="rId13"/>
    <p:sldId id="273" r:id="rId14"/>
    <p:sldId id="295" r:id="rId15"/>
    <p:sldId id="263" r:id="rId16"/>
    <p:sldId id="283" r:id="rId17"/>
    <p:sldId id="284" r:id="rId18"/>
    <p:sldId id="264" r:id="rId19"/>
    <p:sldId id="285" r:id="rId20"/>
    <p:sldId id="265" r:id="rId21"/>
    <p:sldId id="266" r:id="rId22"/>
    <p:sldId id="267" r:id="rId23"/>
    <p:sldId id="268" r:id="rId24"/>
    <p:sldId id="269" r:id="rId25"/>
    <p:sldId id="287" r:id="rId26"/>
    <p:sldId id="276" r:id="rId27"/>
    <p:sldId id="29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5A14B2AE-12D8-4A52-87FD-1E0F05C1BDC1}">
          <p14:sldIdLst>
            <p14:sldId id="259"/>
            <p14:sldId id="289"/>
            <p14:sldId id="288"/>
            <p14:sldId id="290"/>
            <p14:sldId id="291"/>
            <p14:sldId id="292"/>
            <p14:sldId id="261"/>
            <p14:sldId id="293"/>
            <p14:sldId id="278"/>
            <p14:sldId id="270"/>
            <p14:sldId id="271"/>
            <p14:sldId id="272"/>
            <p14:sldId id="273"/>
            <p14:sldId id="295"/>
            <p14:sldId id="263"/>
            <p14:sldId id="283"/>
            <p14:sldId id="284"/>
            <p14:sldId id="264"/>
            <p14:sldId id="285"/>
            <p14:sldId id="265"/>
            <p14:sldId id="266"/>
            <p14:sldId id="267"/>
            <p14:sldId id="268"/>
            <p14:sldId id="269"/>
            <p14:sldId id="287"/>
            <p14:sldId id="276"/>
            <p14:sldId id="29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1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2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F57B2-E12F-4C61-8EBA-0792D224E4D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0E718BD1-ED88-47BE-9980-68B54F4CCD29}">
      <dgm:prSet phldrT="[besedilo]" custT="1"/>
      <dgm:spPr>
        <a:solidFill>
          <a:srgbClr val="FFFF00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0" indent="0"/>
          <a:endParaRPr lang="sl-SI" sz="2000" dirty="0">
            <a:solidFill>
              <a:schemeClr val="tx1"/>
            </a:solidFill>
          </a:endParaRPr>
        </a:p>
      </dgm:t>
    </dgm:pt>
    <dgm:pt modelId="{6BE2FDF2-F3CF-4B6F-A92B-A732325B01FC}" type="parTrans" cxnId="{1B64BFAC-1875-464C-905C-8C3EDE47DD81}">
      <dgm:prSet/>
      <dgm:spPr/>
      <dgm:t>
        <a:bodyPr/>
        <a:lstStyle/>
        <a:p>
          <a:endParaRPr lang="sl-SI"/>
        </a:p>
      </dgm:t>
    </dgm:pt>
    <dgm:pt modelId="{8FEB402F-C085-433A-8CBE-457F9AE92886}" type="sibTrans" cxnId="{1B64BFAC-1875-464C-905C-8C3EDE47DD81}">
      <dgm:prSet/>
      <dgm:spPr>
        <a:solidFill>
          <a:srgbClr val="92D050"/>
        </a:solidFill>
      </dgm:spPr>
      <dgm:t>
        <a:bodyPr/>
        <a:lstStyle/>
        <a:p>
          <a:endParaRPr lang="sl-SI"/>
        </a:p>
      </dgm:t>
    </dgm:pt>
    <dgm:pt modelId="{0AF9EA92-A65B-4E24-85F3-6D5277CA10A5}">
      <dgm:prSet phldrT="[besedilo]" custT="1"/>
      <dgm:spPr>
        <a:solidFill>
          <a:srgbClr val="FFFFFF">
            <a:alpha val="52941"/>
          </a:srgbClr>
        </a:solidFill>
      </dgm:spPr>
      <dgm:t>
        <a:bodyPr/>
        <a:lstStyle/>
        <a:p>
          <a:r>
            <a:rPr lang="sl-SI" sz="2400" dirty="0" err="1" smtClean="0"/>
            <a:t>IKT</a:t>
          </a:r>
          <a:endParaRPr lang="sl-SI" sz="2400" dirty="0"/>
        </a:p>
      </dgm:t>
    </dgm:pt>
    <dgm:pt modelId="{40C0EFD2-38C3-43F2-820A-67478590935A}" type="parTrans" cxnId="{30EA1C16-0D10-4DDE-9D77-6948B2A126B1}">
      <dgm:prSet/>
      <dgm:spPr/>
      <dgm:t>
        <a:bodyPr/>
        <a:lstStyle/>
        <a:p>
          <a:endParaRPr lang="sl-SI"/>
        </a:p>
      </dgm:t>
    </dgm:pt>
    <dgm:pt modelId="{A6A27F95-DF99-4D48-822D-2AE6EAEA0A02}" type="sibTrans" cxnId="{30EA1C16-0D10-4DDE-9D77-6948B2A126B1}">
      <dgm:prSet/>
      <dgm:spPr/>
      <dgm:t>
        <a:bodyPr/>
        <a:lstStyle/>
        <a:p>
          <a:endParaRPr lang="sl-SI"/>
        </a:p>
      </dgm:t>
    </dgm:pt>
    <dgm:pt modelId="{6AFAAB8C-C61D-47C5-BDCF-60E0EFEADABA}">
      <dgm:prSet phldrT="[besedil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sl-SI" sz="1800" dirty="0">
            <a:solidFill>
              <a:schemeClr val="tx1"/>
            </a:solidFill>
          </a:endParaRPr>
        </a:p>
      </dgm:t>
    </dgm:pt>
    <dgm:pt modelId="{08A1F69B-0D64-4FEA-A3BF-E733B756E890}" type="parTrans" cxnId="{D1611000-1649-4C04-A7BC-5D972ECAB7BE}">
      <dgm:prSet/>
      <dgm:spPr/>
      <dgm:t>
        <a:bodyPr/>
        <a:lstStyle/>
        <a:p>
          <a:endParaRPr lang="sl-SI"/>
        </a:p>
      </dgm:t>
    </dgm:pt>
    <dgm:pt modelId="{4C16815D-6C8D-46FA-B9CC-59830E88DBFF}" type="sibTrans" cxnId="{D1611000-1649-4C04-A7BC-5D972ECAB7BE}">
      <dgm:prSet/>
      <dgm:spPr>
        <a:solidFill>
          <a:srgbClr val="92D050"/>
        </a:solidFill>
      </dgm:spPr>
      <dgm:t>
        <a:bodyPr/>
        <a:lstStyle/>
        <a:p>
          <a:endParaRPr lang="sl-SI"/>
        </a:p>
      </dgm:t>
    </dgm:pt>
    <dgm:pt modelId="{05BA8764-4B0F-4137-A81E-E8FCE1D9C5D1}">
      <dgm:prSet phldrT="[besedilo]" custT="1"/>
      <dgm:spPr/>
      <dgm:t>
        <a:bodyPr/>
        <a:lstStyle/>
        <a:p>
          <a:endParaRPr lang="sl-SI" sz="2400" dirty="0"/>
        </a:p>
      </dgm:t>
    </dgm:pt>
    <dgm:pt modelId="{91E77AF5-6958-410A-BE49-D93D543A139F}" type="parTrans" cxnId="{E1591832-C5BB-4159-A2AF-F67C4F64B56D}">
      <dgm:prSet/>
      <dgm:spPr/>
      <dgm:t>
        <a:bodyPr/>
        <a:lstStyle/>
        <a:p>
          <a:endParaRPr lang="sl-SI"/>
        </a:p>
      </dgm:t>
    </dgm:pt>
    <dgm:pt modelId="{975670D0-99B3-4368-92E9-2B5F168CD92D}" type="sibTrans" cxnId="{E1591832-C5BB-4159-A2AF-F67C4F64B56D}">
      <dgm:prSet/>
      <dgm:spPr/>
      <dgm:t>
        <a:bodyPr/>
        <a:lstStyle/>
        <a:p>
          <a:endParaRPr lang="sl-SI"/>
        </a:p>
      </dgm:t>
    </dgm:pt>
    <dgm:pt modelId="{3178C5D0-006B-4994-B8B9-B345D4A4971D}">
      <dgm:prSet phldrT="[besedilo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sl-SI" sz="2000" dirty="0" smtClean="0">
              <a:solidFill>
                <a:schemeClr val="tx1"/>
              </a:solidFill>
            </a:rPr>
            <a:t>prosti čas</a:t>
          </a:r>
          <a:endParaRPr lang="sl-SI" sz="2000" dirty="0">
            <a:solidFill>
              <a:schemeClr val="tx1"/>
            </a:solidFill>
          </a:endParaRPr>
        </a:p>
      </dgm:t>
    </dgm:pt>
    <dgm:pt modelId="{2EED2656-A5D7-4DB0-A3BD-5A1CE26B740A}" type="parTrans" cxnId="{684446A7-97A0-481B-BF6D-095BB9A80C23}">
      <dgm:prSet/>
      <dgm:spPr/>
      <dgm:t>
        <a:bodyPr/>
        <a:lstStyle/>
        <a:p>
          <a:endParaRPr lang="sl-SI"/>
        </a:p>
      </dgm:t>
    </dgm:pt>
    <dgm:pt modelId="{781FF6FF-03A8-446D-BAEB-AA94508DD357}" type="sibTrans" cxnId="{684446A7-97A0-481B-BF6D-095BB9A80C23}">
      <dgm:prSet/>
      <dgm:spPr>
        <a:solidFill>
          <a:srgbClr val="92D050"/>
        </a:solidFill>
      </dgm:spPr>
      <dgm:t>
        <a:bodyPr/>
        <a:lstStyle/>
        <a:p>
          <a:endParaRPr lang="sl-SI"/>
        </a:p>
      </dgm:t>
    </dgm:pt>
    <dgm:pt modelId="{831E34DD-5971-44D6-A2FA-99E1A45AF16F}">
      <dgm:prSet phldrT="[besedilo]" custT="1"/>
      <dgm:spPr/>
      <dgm:t>
        <a:bodyPr/>
        <a:lstStyle/>
        <a:p>
          <a:pPr algn="r"/>
          <a:r>
            <a:rPr lang="sl-SI" sz="2400" dirty="0" smtClean="0"/>
            <a:t>GIS</a:t>
          </a:r>
          <a:endParaRPr lang="sl-SI" sz="2400" dirty="0"/>
        </a:p>
      </dgm:t>
    </dgm:pt>
    <dgm:pt modelId="{6A624287-AD72-4F69-B406-F14A51367F7B}" type="parTrans" cxnId="{8624A189-D2C5-489F-98B5-83464D0B8268}">
      <dgm:prSet/>
      <dgm:spPr/>
      <dgm:t>
        <a:bodyPr/>
        <a:lstStyle/>
        <a:p>
          <a:endParaRPr lang="sl-SI"/>
        </a:p>
      </dgm:t>
    </dgm:pt>
    <dgm:pt modelId="{5270DE28-2A4D-47A5-9D60-DA8AC6EACDD3}" type="sibTrans" cxnId="{8624A189-D2C5-489F-98B5-83464D0B8268}">
      <dgm:prSet/>
      <dgm:spPr/>
      <dgm:t>
        <a:bodyPr/>
        <a:lstStyle/>
        <a:p>
          <a:endParaRPr lang="sl-SI"/>
        </a:p>
      </dgm:t>
    </dgm:pt>
    <dgm:pt modelId="{983685FB-BBEB-42F1-B7F2-35666209DE08}" type="pres">
      <dgm:prSet presAssocID="{A6BF57B2-E12F-4C61-8EBA-0792D224E4D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l-SI"/>
        </a:p>
      </dgm:t>
    </dgm:pt>
    <dgm:pt modelId="{0F0B2A22-217B-485B-A29C-49307225D3E6}" type="pres">
      <dgm:prSet presAssocID="{0E718BD1-ED88-47BE-9980-68B54F4CCD29}" presName="composite" presStyleCnt="0"/>
      <dgm:spPr/>
    </dgm:pt>
    <dgm:pt modelId="{5BA53C18-5B5B-4CE6-A0D1-1B054E85DF81}" type="pres">
      <dgm:prSet presAssocID="{0E718BD1-ED88-47BE-9980-68B54F4CCD2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E235082-4E68-4FA4-86AE-D07A795AFA98}" type="pres">
      <dgm:prSet presAssocID="{0E718BD1-ED88-47BE-9980-68B54F4CCD29}" presName="Childtext1" presStyleLbl="revTx" presStyleIdx="0" presStyleCnt="3" custLinFactNeighborX="8968" custLinFactNeighborY="-4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70599DE-807C-4BD4-A7C2-D00533165AF0}" type="pres">
      <dgm:prSet presAssocID="{0E718BD1-ED88-47BE-9980-68B54F4CCD29}" presName="BalanceSpacing" presStyleCnt="0"/>
      <dgm:spPr/>
    </dgm:pt>
    <dgm:pt modelId="{EDE9A59F-CE58-4A52-B904-03B11CC289F2}" type="pres">
      <dgm:prSet presAssocID="{0E718BD1-ED88-47BE-9980-68B54F4CCD29}" presName="BalanceSpacing1" presStyleCnt="0"/>
      <dgm:spPr/>
    </dgm:pt>
    <dgm:pt modelId="{023BB99B-1106-4B2D-B68E-CE22D8E9699C}" type="pres">
      <dgm:prSet presAssocID="{8FEB402F-C085-433A-8CBE-457F9AE92886}" presName="Accent1Text" presStyleLbl="node1" presStyleIdx="1" presStyleCnt="6"/>
      <dgm:spPr/>
      <dgm:t>
        <a:bodyPr/>
        <a:lstStyle/>
        <a:p>
          <a:endParaRPr lang="sl-SI"/>
        </a:p>
      </dgm:t>
    </dgm:pt>
    <dgm:pt modelId="{37881785-0F9D-47D2-885D-278F807F09A1}" type="pres">
      <dgm:prSet presAssocID="{8FEB402F-C085-433A-8CBE-457F9AE92886}" presName="spaceBetweenRectangles" presStyleCnt="0"/>
      <dgm:spPr/>
    </dgm:pt>
    <dgm:pt modelId="{FFF5C8EB-1003-4571-ACC9-4F36C0601148}" type="pres">
      <dgm:prSet presAssocID="{6AFAAB8C-C61D-47C5-BDCF-60E0EFEADABA}" presName="composite" presStyleCnt="0"/>
      <dgm:spPr/>
    </dgm:pt>
    <dgm:pt modelId="{7589D29E-D052-4F50-A5FD-808D4698C0E1}" type="pres">
      <dgm:prSet presAssocID="{6AFAAB8C-C61D-47C5-BDCF-60E0EFEADAB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8C88EDA-CF67-43F4-9A06-DDD03F853DCC}" type="pres">
      <dgm:prSet presAssocID="{6AFAAB8C-C61D-47C5-BDCF-60E0EFEADAB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ADE9228-B1C1-4346-8095-46B11501EEA5}" type="pres">
      <dgm:prSet presAssocID="{6AFAAB8C-C61D-47C5-BDCF-60E0EFEADABA}" presName="BalanceSpacing" presStyleCnt="0"/>
      <dgm:spPr/>
    </dgm:pt>
    <dgm:pt modelId="{7AE1A7B3-5764-4143-9BB5-F1D9F38264EA}" type="pres">
      <dgm:prSet presAssocID="{6AFAAB8C-C61D-47C5-BDCF-60E0EFEADABA}" presName="BalanceSpacing1" presStyleCnt="0"/>
      <dgm:spPr/>
    </dgm:pt>
    <dgm:pt modelId="{FD28E39C-5134-40C9-99EA-F17506AFF9E8}" type="pres">
      <dgm:prSet presAssocID="{4C16815D-6C8D-46FA-B9CC-59830E88DBFF}" presName="Accent1Text" presStyleLbl="node1" presStyleIdx="3" presStyleCnt="6" custLinFactNeighborX="3461" custLinFactNeighborY="2201"/>
      <dgm:spPr/>
      <dgm:t>
        <a:bodyPr/>
        <a:lstStyle/>
        <a:p>
          <a:endParaRPr lang="sl-SI"/>
        </a:p>
      </dgm:t>
    </dgm:pt>
    <dgm:pt modelId="{9D767D5D-95BD-48E1-8DE6-07E92DCED81A}" type="pres">
      <dgm:prSet presAssocID="{4C16815D-6C8D-46FA-B9CC-59830E88DBFF}" presName="spaceBetweenRectangles" presStyleCnt="0"/>
      <dgm:spPr/>
    </dgm:pt>
    <dgm:pt modelId="{318FC087-1B95-4646-A77B-295D7FEB7398}" type="pres">
      <dgm:prSet presAssocID="{3178C5D0-006B-4994-B8B9-B345D4A4971D}" presName="composite" presStyleCnt="0"/>
      <dgm:spPr/>
    </dgm:pt>
    <dgm:pt modelId="{8CBBCC8D-662E-4391-8D1C-A3547A4828A9}" type="pres">
      <dgm:prSet presAssocID="{3178C5D0-006B-4994-B8B9-B345D4A4971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CF93674-F70F-46F7-81CC-03B6853F85BB}" type="pres">
      <dgm:prSet presAssocID="{3178C5D0-006B-4994-B8B9-B345D4A4971D}" presName="Childtext1" presStyleLbl="revTx" presStyleIdx="2" presStyleCnt="3" custScaleX="81574" custLinFactX="-100000" custLinFactY="-41467" custLinFactNeighborX="-12601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4FC1EF6-F7E4-41F8-A32A-2E92B4680248}" type="pres">
      <dgm:prSet presAssocID="{3178C5D0-006B-4994-B8B9-B345D4A4971D}" presName="BalanceSpacing" presStyleCnt="0"/>
      <dgm:spPr/>
    </dgm:pt>
    <dgm:pt modelId="{C540BF8E-07B4-4FCF-94B3-E7C164A512F7}" type="pres">
      <dgm:prSet presAssocID="{3178C5D0-006B-4994-B8B9-B345D4A4971D}" presName="BalanceSpacing1" presStyleCnt="0"/>
      <dgm:spPr/>
    </dgm:pt>
    <dgm:pt modelId="{F9B2D83A-64E9-4C90-B177-3E71FB282051}" type="pres">
      <dgm:prSet presAssocID="{781FF6FF-03A8-446D-BAEB-AA94508DD357}" presName="Accent1Text" presStyleLbl="node1" presStyleIdx="5" presStyleCnt="6"/>
      <dgm:spPr/>
      <dgm:t>
        <a:bodyPr/>
        <a:lstStyle/>
        <a:p>
          <a:endParaRPr lang="sl-SI"/>
        </a:p>
      </dgm:t>
    </dgm:pt>
  </dgm:ptLst>
  <dgm:cxnLst>
    <dgm:cxn modelId="{81CF9620-0D3C-4113-8E01-5C8A03C88832}" type="presOf" srcId="{8FEB402F-C085-433A-8CBE-457F9AE92886}" destId="{023BB99B-1106-4B2D-B68E-CE22D8E9699C}" srcOrd="0" destOrd="0" presId="urn:microsoft.com/office/officeart/2008/layout/AlternatingHexagons"/>
    <dgm:cxn modelId="{72F1CDE6-AE85-40AC-AB7E-3AB3F67B2C2F}" type="presOf" srcId="{0AF9EA92-A65B-4E24-85F3-6D5277CA10A5}" destId="{6E235082-4E68-4FA4-86AE-D07A795AFA98}" srcOrd="0" destOrd="0" presId="urn:microsoft.com/office/officeart/2008/layout/AlternatingHexagons"/>
    <dgm:cxn modelId="{30EA1C16-0D10-4DDE-9D77-6948B2A126B1}" srcId="{0E718BD1-ED88-47BE-9980-68B54F4CCD29}" destId="{0AF9EA92-A65B-4E24-85F3-6D5277CA10A5}" srcOrd="0" destOrd="0" parTransId="{40C0EFD2-38C3-43F2-820A-67478590935A}" sibTransId="{A6A27F95-DF99-4D48-822D-2AE6EAEA0A02}"/>
    <dgm:cxn modelId="{B26CAD34-A561-4807-A625-A1C7FE898915}" type="presOf" srcId="{781FF6FF-03A8-446D-BAEB-AA94508DD357}" destId="{F9B2D83A-64E9-4C90-B177-3E71FB282051}" srcOrd="0" destOrd="0" presId="urn:microsoft.com/office/officeart/2008/layout/AlternatingHexagons"/>
    <dgm:cxn modelId="{8624A189-D2C5-489F-98B5-83464D0B8268}" srcId="{3178C5D0-006B-4994-B8B9-B345D4A4971D}" destId="{831E34DD-5971-44D6-A2FA-99E1A45AF16F}" srcOrd="0" destOrd="0" parTransId="{6A624287-AD72-4F69-B406-F14A51367F7B}" sibTransId="{5270DE28-2A4D-47A5-9D60-DA8AC6EACDD3}"/>
    <dgm:cxn modelId="{B9E716DA-B3B1-4219-A9A1-E542C5FAF334}" type="presOf" srcId="{05BA8764-4B0F-4137-A81E-E8FCE1D9C5D1}" destId="{C8C88EDA-CF67-43F4-9A06-DDD03F853DCC}" srcOrd="0" destOrd="0" presId="urn:microsoft.com/office/officeart/2008/layout/AlternatingHexagons"/>
    <dgm:cxn modelId="{D1611000-1649-4C04-A7BC-5D972ECAB7BE}" srcId="{A6BF57B2-E12F-4C61-8EBA-0792D224E4DD}" destId="{6AFAAB8C-C61D-47C5-BDCF-60E0EFEADABA}" srcOrd="1" destOrd="0" parTransId="{08A1F69B-0D64-4FEA-A3BF-E733B756E890}" sibTransId="{4C16815D-6C8D-46FA-B9CC-59830E88DBFF}"/>
    <dgm:cxn modelId="{1B64BFAC-1875-464C-905C-8C3EDE47DD81}" srcId="{A6BF57B2-E12F-4C61-8EBA-0792D224E4DD}" destId="{0E718BD1-ED88-47BE-9980-68B54F4CCD29}" srcOrd="0" destOrd="0" parTransId="{6BE2FDF2-F3CF-4B6F-A92B-A732325B01FC}" sibTransId="{8FEB402F-C085-433A-8CBE-457F9AE92886}"/>
    <dgm:cxn modelId="{2E506387-5762-4168-AB34-F5567DAB66B4}" type="presOf" srcId="{3178C5D0-006B-4994-B8B9-B345D4A4971D}" destId="{8CBBCC8D-662E-4391-8D1C-A3547A4828A9}" srcOrd="0" destOrd="0" presId="urn:microsoft.com/office/officeart/2008/layout/AlternatingHexagons"/>
    <dgm:cxn modelId="{C7CF6DE3-7054-4B3E-BBCE-EE0F73DE770F}" type="presOf" srcId="{4C16815D-6C8D-46FA-B9CC-59830E88DBFF}" destId="{FD28E39C-5134-40C9-99EA-F17506AFF9E8}" srcOrd="0" destOrd="0" presId="urn:microsoft.com/office/officeart/2008/layout/AlternatingHexagons"/>
    <dgm:cxn modelId="{E1591832-C5BB-4159-A2AF-F67C4F64B56D}" srcId="{6AFAAB8C-C61D-47C5-BDCF-60E0EFEADABA}" destId="{05BA8764-4B0F-4137-A81E-E8FCE1D9C5D1}" srcOrd="0" destOrd="0" parTransId="{91E77AF5-6958-410A-BE49-D93D543A139F}" sibTransId="{975670D0-99B3-4368-92E9-2B5F168CD92D}"/>
    <dgm:cxn modelId="{FE2394E9-BB41-48B0-BCBC-7F255A6F9081}" type="presOf" srcId="{6AFAAB8C-C61D-47C5-BDCF-60E0EFEADABA}" destId="{7589D29E-D052-4F50-A5FD-808D4698C0E1}" srcOrd="0" destOrd="0" presId="urn:microsoft.com/office/officeart/2008/layout/AlternatingHexagons"/>
    <dgm:cxn modelId="{684446A7-97A0-481B-BF6D-095BB9A80C23}" srcId="{A6BF57B2-E12F-4C61-8EBA-0792D224E4DD}" destId="{3178C5D0-006B-4994-B8B9-B345D4A4971D}" srcOrd="2" destOrd="0" parTransId="{2EED2656-A5D7-4DB0-A3BD-5A1CE26B740A}" sibTransId="{781FF6FF-03A8-446D-BAEB-AA94508DD357}"/>
    <dgm:cxn modelId="{04F13BA1-7853-4205-A3A9-A59A05992907}" type="presOf" srcId="{A6BF57B2-E12F-4C61-8EBA-0792D224E4DD}" destId="{983685FB-BBEB-42F1-B7F2-35666209DE08}" srcOrd="0" destOrd="0" presId="urn:microsoft.com/office/officeart/2008/layout/AlternatingHexagons"/>
    <dgm:cxn modelId="{2730F903-74F2-4982-A841-95949C98E407}" type="presOf" srcId="{831E34DD-5971-44D6-A2FA-99E1A45AF16F}" destId="{0CF93674-F70F-46F7-81CC-03B6853F85BB}" srcOrd="0" destOrd="0" presId="urn:microsoft.com/office/officeart/2008/layout/AlternatingHexagons"/>
    <dgm:cxn modelId="{297302D6-6ED8-4B4F-B5B2-C392DE779A78}" type="presOf" srcId="{0E718BD1-ED88-47BE-9980-68B54F4CCD29}" destId="{5BA53C18-5B5B-4CE6-A0D1-1B054E85DF81}" srcOrd="0" destOrd="0" presId="urn:microsoft.com/office/officeart/2008/layout/AlternatingHexagons"/>
    <dgm:cxn modelId="{E0D9FB9C-163B-4C3C-9FC5-A70C12AF3D8F}" type="presParOf" srcId="{983685FB-BBEB-42F1-B7F2-35666209DE08}" destId="{0F0B2A22-217B-485B-A29C-49307225D3E6}" srcOrd="0" destOrd="0" presId="urn:microsoft.com/office/officeart/2008/layout/AlternatingHexagons"/>
    <dgm:cxn modelId="{07816568-DE4F-4B43-9F8C-523A8E125DEE}" type="presParOf" srcId="{0F0B2A22-217B-485B-A29C-49307225D3E6}" destId="{5BA53C18-5B5B-4CE6-A0D1-1B054E85DF81}" srcOrd="0" destOrd="0" presId="urn:microsoft.com/office/officeart/2008/layout/AlternatingHexagons"/>
    <dgm:cxn modelId="{778B2CCB-FDF4-4B7F-B9C3-1767E9DFD859}" type="presParOf" srcId="{0F0B2A22-217B-485B-A29C-49307225D3E6}" destId="{6E235082-4E68-4FA4-86AE-D07A795AFA98}" srcOrd="1" destOrd="0" presId="urn:microsoft.com/office/officeart/2008/layout/AlternatingHexagons"/>
    <dgm:cxn modelId="{C882A220-F981-415B-985E-E42BBA62167A}" type="presParOf" srcId="{0F0B2A22-217B-485B-A29C-49307225D3E6}" destId="{A70599DE-807C-4BD4-A7C2-D00533165AF0}" srcOrd="2" destOrd="0" presId="urn:microsoft.com/office/officeart/2008/layout/AlternatingHexagons"/>
    <dgm:cxn modelId="{5A9A20F9-A4C4-4DE6-8E9D-AD6D9D335CB0}" type="presParOf" srcId="{0F0B2A22-217B-485B-A29C-49307225D3E6}" destId="{EDE9A59F-CE58-4A52-B904-03B11CC289F2}" srcOrd="3" destOrd="0" presId="urn:microsoft.com/office/officeart/2008/layout/AlternatingHexagons"/>
    <dgm:cxn modelId="{5018661C-96E4-4470-8DC9-51BD79F8633B}" type="presParOf" srcId="{0F0B2A22-217B-485B-A29C-49307225D3E6}" destId="{023BB99B-1106-4B2D-B68E-CE22D8E9699C}" srcOrd="4" destOrd="0" presId="urn:microsoft.com/office/officeart/2008/layout/AlternatingHexagons"/>
    <dgm:cxn modelId="{9175A7A2-AF78-47B4-9A60-8F449647E5AF}" type="presParOf" srcId="{983685FB-BBEB-42F1-B7F2-35666209DE08}" destId="{37881785-0F9D-47D2-885D-278F807F09A1}" srcOrd="1" destOrd="0" presId="urn:microsoft.com/office/officeart/2008/layout/AlternatingHexagons"/>
    <dgm:cxn modelId="{4A50D01B-E4B4-47D9-8EFE-E70F0328E59F}" type="presParOf" srcId="{983685FB-BBEB-42F1-B7F2-35666209DE08}" destId="{FFF5C8EB-1003-4571-ACC9-4F36C0601148}" srcOrd="2" destOrd="0" presId="urn:microsoft.com/office/officeart/2008/layout/AlternatingHexagons"/>
    <dgm:cxn modelId="{E97161CF-3118-4B98-8EB7-88AF17B4DDCA}" type="presParOf" srcId="{FFF5C8EB-1003-4571-ACC9-4F36C0601148}" destId="{7589D29E-D052-4F50-A5FD-808D4698C0E1}" srcOrd="0" destOrd="0" presId="urn:microsoft.com/office/officeart/2008/layout/AlternatingHexagons"/>
    <dgm:cxn modelId="{852682E8-C311-4230-9F14-3ECC856DD7EE}" type="presParOf" srcId="{FFF5C8EB-1003-4571-ACC9-4F36C0601148}" destId="{C8C88EDA-CF67-43F4-9A06-DDD03F853DCC}" srcOrd="1" destOrd="0" presId="urn:microsoft.com/office/officeart/2008/layout/AlternatingHexagons"/>
    <dgm:cxn modelId="{EFF5EEDD-E47E-470A-9622-F966759C4053}" type="presParOf" srcId="{FFF5C8EB-1003-4571-ACC9-4F36C0601148}" destId="{AADE9228-B1C1-4346-8095-46B11501EEA5}" srcOrd="2" destOrd="0" presId="urn:microsoft.com/office/officeart/2008/layout/AlternatingHexagons"/>
    <dgm:cxn modelId="{2CC6B528-FE09-4704-8AF1-F4EF6C988B2F}" type="presParOf" srcId="{FFF5C8EB-1003-4571-ACC9-4F36C0601148}" destId="{7AE1A7B3-5764-4143-9BB5-F1D9F38264EA}" srcOrd="3" destOrd="0" presId="urn:microsoft.com/office/officeart/2008/layout/AlternatingHexagons"/>
    <dgm:cxn modelId="{E7477761-A1C3-4DF4-8C9E-D63459167E9B}" type="presParOf" srcId="{FFF5C8EB-1003-4571-ACC9-4F36C0601148}" destId="{FD28E39C-5134-40C9-99EA-F17506AFF9E8}" srcOrd="4" destOrd="0" presId="urn:microsoft.com/office/officeart/2008/layout/AlternatingHexagons"/>
    <dgm:cxn modelId="{1CA0D3AF-1F21-464C-BAE6-2A9D906AF389}" type="presParOf" srcId="{983685FB-BBEB-42F1-B7F2-35666209DE08}" destId="{9D767D5D-95BD-48E1-8DE6-07E92DCED81A}" srcOrd="3" destOrd="0" presId="urn:microsoft.com/office/officeart/2008/layout/AlternatingHexagons"/>
    <dgm:cxn modelId="{7E2ABBCC-9FAE-4468-B85A-9BC9359036A8}" type="presParOf" srcId="{983685FB-BBEB-42F1-B7F2-35666209DE08}" destId="{318FC087-1B95-4646-A77B-295D7FEB7398}" srcOrd="4" destOrd="0" presId="urn:microsoft.com/office/officeart/2008/layout/AlternatingHexagons"/>
    <dgm:cxn modelId="{EA5AEBCD-0798-4AE2-A14B-190E239F2BCA}" type="presParOf" srcId="{318FC087-1B95-4646-A77B-295D7FEB7398}" destId="{8CBBCC8D-662E-4391-8D1C-A3547A4828A9}" srcOrd="0" destOrd="0" presId="urn:microsoft.com/office/officeart/2008/layout/AlternatingHexagons"/>
    <dgm:cxn modelId="{4F617617-6E2A-4608-A20A-7FBC33AFE935}" type="presParOf" srcId="{318FC087-1B95-4646-A77B-295D7FEB7398}" destId="{0CF93674-F70F-46F7-81CC-03B6853F85BB}" srcOrd="1" destOrd="0" presId="urn:microsoft.com/office/officeart/2008/layout/AlternatingHexagons"/>
    <dgm:cxn modelId="{DC66DD0E-673F-48FC-ABF0-0CD60DF54375}" type="presParOf" srcId="{318FC087-1B95-4646-A77B-295D7FEB7398}" destId="{34FC1EF6-F7E4-41F8-A32A-2E92B4680248}" srcOrd="2" destOrd="0" presId="urn:microsoft.com/office/officeart/2008/layout/AlternatingHexagons"/>
    <dgm:cxn modelId="{61695254-1B69-4B21-883B-5539C995FBAC}" type="presParOf" srcId="{318FC087-1B95-4646-A77B-295D7FEB7398}" destId="{C540BF8E-07B4-4FCF-94B3-E7C164A512F7}" srcOrd="3" destOrd="0" presId="urn:microsoft.com/office/officeart/2008/layout/AlternatingHexagons"/>
    <dgm:cxn modelId="{9E86D7BA-9696-4FA5-B4E9-079A27406914}" type="presParOf" srcId="{318FC087-1B95-4646-A77B-295D7FEB7398}" destId="{F9B2D83A-64E9-4C90-B177-3E71FB28205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53C18-5B5B-4CE6-A0D1-1B054E85DF81}">
      <dsp:nvSpPr>
        <dsp:cNvPr id="0" name=""/>
        <dsp:cNvSpPr/>
      </dsp:nvSpPr>
      <dsp:spPr>
        <a:xfrm rot="5400000">
          <a:off x="2725047" y="111974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000" kern="1200" dirty="0">
            <a:solidFill>
              <a:schemeClr val="tx1"/>
            </a:solidFill>
          </a:endParaRPr>
        </a:p>
      </dsp:txBody>
      <dsp:txXfrm rot="-5400000">
        <a:off x="3066745" y="266718"/>
        <a:ext cx="1020198" cy="1172641"/>
      </dsp:txXfrm>
    </dsp:sp>
    <dsp:sp modelId="{6E235082-4E68-4FA4-86AE-D07A795AFA98}">
      <dsp:nvSpPr>
        <dsp:cNvPr id="0" name=""/>
        <dsp:cNvSpPr/>
      </dsp:nvSpPr>
      <dsp:spPr>
        <a:xfrm>
          <a:off x="4494036" y="298160"/>
          <a:ext cx="1901212" cy="1022157"/>
        </a:xfrm>
        <a:prstGeom prst="rect">
          <a:avLst/>
        </a:prstGeom>
        <a:solidFill>
          <a:srgbClr val="FFFFFF">
            <a:alpha val="52941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err="1" smtClean="0"/>
            <a:t>IKT</a:t>
          </a:r>
          <a:endParaRPr lang="sl-SI" sz="2400" kern="1200" dirty="0"/>
        </a:p>
      </dsp:txBody>
      <dsp:txXfrm>
        <a:off x="4494036" y="298160"/>
        <a:ext cx="1901212" cy="1022157"/>
      </dsp:txXfrm>
    </dsp:sp>
    <dsp:sp modelId="{023BB99B-1106-4B2D-B68E-CE22D8E9699C}">
      <dsp:nvSpPr>
        <dsp:cNvPr id="0" name=""/>
        <dsp:cNvSpPr/>
      </dsp:nvSpPr>
      <dsp:spPr>
        <a:xfrm rot="5400000">
          <a:off x="1124348" y="111974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3600" kern="1200"/>
        </a:p>
      </dsp:txBody>
      <dsp:txXfrm rot="-5400000">
        <a:off x="1466046" y="266718"/>
        <a:ext cx="1020198" cy="1172641"/>
      </dsp:txXfrm>
    </dsp:sp>
    <dsp:sp modelId="{7589D29E-D052-4F50-A5FD-808D4698C0E1}">
      <dsp:nvSpPr>
        <dsp:cNvPr id="0" name=""/>
        <dsp:cNvSpPr/>
      </dsp:nvSpPr>
      <dsp:spPr>
        <a:xfrm rot="5400000">
          <a:off x="1921631" y="1557986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1800" kern="1200" dirty="0">
            <a:solidFill>
              <a:schemeClr val="tx1"/>
            </a:solidFill>
          </a:endParaRPr>
        </a:p>
      </dsp:txBody>
      <dsp:txXfrm rot="-5400000">
        <a:off x="2263329" y="1712730"/>
        <a:ext cx="1020198" cy="1172641"/>
      </dsp:txXfrm>
    </dsp:sp>
    <dsp:sp modelId="{C8C88EDA-CF67-43F4-9A06-DDD03F853DCC}">
      <dsp:nvSpPr>
        <dsp:cNvPr id="0" name=""/>
        <dsp:cNvSpPr/>
      </dsp:nvSpPr>
      <dsp:spPr>
        <a:xfrm>
          <a:off x="131152" y="1787971"/>
          <a:ext cx="1839883" cy="1022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2400" kern="1200" dirty="0"/>
        </a:p>
      </dsp:txBody>
      <dsp:txXfrm>
        <a:off x="131152" y="1787971"/>
        <a:ext cx="1839883" cy="1022157"/>
      </dsp:txXfrm>
    </dsp:sp>
    <dsp:sp modelId="{FD28E39C-5134-40C9-99EA-F17506AFF9E8}">
      <dsp:nvSpPr>
        <dsp:cNvPr id="0" name=""/>
        <dsp:cNvSpPr/>
      </dsp:nvSpPr>
      <dsp:spPr>
        <a:xfrm rot="5400000">
          <a:off x="3573626" y="1595482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3600" kern="1200"/>
        </a:p>
      </dsp:txBody>
      <dsp:txXfrm rot="-5400000">
        <a:off x="3915324" y="1750226"/>
        <a:ext cx="1020198" cy="1172641"/>
      </dsp:txXfrm>
    </dsp:sp>
    <dsp:sp modelId="{8CBBCC8D-662E-4391-8D1C-A3547A4828A9}">
      <dsp:nvSpPr>
        <dsp:cNvPr id="0" name=""/>
        <dsp:cNvSpPr/>
      </dsp:nvSpPr>
      <dsp:spPr>
        <a:xfrm rot="5400000">
          <a:off x="2725047" y="3003998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000" kern="1200" dirty="0" smtClean="0">
              <a:solidFill>
                <a:schemeClr val="tx1"/>
              </a:solidFill>
            </a:rPr>
            <a:t>prosti čas</a:t>
          </a:r>
          <a:endParaRPr lang="sl-SI" sz="2000" kern="1200" dirty="0">
            <a:solidFill>
              <a:schemeClr val="tx1"/>
            </a:solidFill>
          </a:endParaRPr>
        </a:p>
      </dsp:txBody>
      <dsp:txXfrm rot="-5400000">
        <a:off x="3066745" y="3158742"/>
        <a:ext cx="1020198" cy="1172641"/>
      </dsp:txXfrm>
    </dsp:sp>
    <dsp:sp modelId="{0CF93674-F70F-46F7-81CC-03B6853F85BB}">
      <dsp:nvSpPr>
        <dsp:cNvPr id="0" name=""/>
        <dsp:cNvSpPr/>
      </dsp:nvSpPr>
      <dsp:spPr>
        <a:xfrm>
          <a:off x="241035" y="1787968"/>
          <a:ext cx="1550895" cy="1022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/>
            <a:t>GIS</a:t>
          </a:r>
          <a:endParaRPr lang="sl-SI" sz="2400" kern="1200" dirty="0"/>
        </a:p>
      </dsp:txBody>
      <dsp:txXfrm>
        <a:off x="241035" y="1787968"/>
        <a:ext cx="1550895" cy="1022157"/>
      </dsp:txXfrm>
    </dsp:sp>
    <dsp:sp modelId="{F9B2D83A-64E9-4C90-B177-3E71FB282051}">
      <dsp:nvSpPr>
        <dsp:cNvPr id="0" name=""/>
        <dsp:cNvSpPr/>
      </dsp:nvSpPr>
      <dsp:spPr>
        <a:xfrm rot="5400000">
          <a:off x="1124348" y="3003998"/>
          <a:ext cx="1703595" cy="1482128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l-SI" sz="3600" kern="1200"/>
        </a:p>
      </dsp:txBody>
      <dsp:txXfrm rot="-5400000">
        <a:off x="1466046" y="3158742"/>
        <a:ext cx="1020198" cy="1172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63152" y="340391"/>
            <a:ext cx="5385585" cy="1277937"/>
          </a:xfrm>
        </p:spPr>
        <p:txBody>
          <a:bodyPr anchor="ctr">
            <a:normAutofit/>
          </a:bodyPr>
          <a:lstStyle>
            <a:lvl1pPr algn="l"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90" y="5569889"/>
            <a:ext cx="2311400" cy="1176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173" y="2532189"/>
            <a:ext cx="10109770" cy="288850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236417" y="1366750"/>
            <a:ext cx="1921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www.eu-skladi.si</a:t>
            </a:r>
          </a:p>
        </p:txBody>
      </p:sp>
    </p:spTree>
    <p:extLst>
      <p:ext uri="{BB962C8B-B14F-4D97-AF65-F5344CB8AC3E}">
        <p14:creationId xmlns:p14="http://schemas.microsoft.com/office/powerpoint/2010/main" val="56390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4255" y="129199"/>
            <a:ext cx="2987109" cy="2555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749871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2820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j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96" y="-111920"/>
            <a:ext cx="2717083" cy="2140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934806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53296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mel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45" y="181521"/>
            <a:ext cx="2497397" cy="1993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54438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281896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0076" y="2323303"/>
            <a:ext cx="7984947" cy="1277937"/>
          </a:xfrm>
        </p:spPr>
        <p:txBody>
          <a:bodyPr anchor="ctr">
            <a:normAutofit/>
          </a:bodyPr>
          <a:lstStyle>
            <a:lvl1pPr algn="ctr">
              <a:defRPr sz="2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90" y="5569889"/>
            <a:ext cx="2311400" cy="11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1197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137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420598" y="-12700"/>
            <a:ext cx="1787100" cy="280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9919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1605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956" y="53975"/>
            <a:ext cx="3801204" cy="239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6" y="482886"/>
            <a:ext cx="671904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8839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p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65" y="38109"/>
            <a:ext cx="4879775" cy="245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544388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06645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el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99441" y="73042"/>
            <a:ext cx="2367744" cy="2532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58096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911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veska rib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8914">
            <a:off x="7043882" y="421051"/>
            <a:ext cx="3142407" cy="1658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43137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196532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05423" y="190519"/>
            <a:ext cx="2381402" cy="214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99192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330401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ngu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6194" y="-520699"/>
            <a:ext cx="3032662" cy="3017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7016999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9293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rav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700851" y="-413222"/>
            <a:ext cx="2241589" cy="2764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2" y="777874"/>
            <a:ext cx="736637" cy="5000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5055" y="482886"/>
            <a:ext cx="6826195" cy="1079304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5054" y="2075380"/>
            <a:ext cx="7099193" cy="43151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Slide content</a:t>
            </a:r>
          </a:p>
        </p:txBody>
      </p:sp>
    </p:spTree>
    <p:extLst>
      <p:ext uri="{BB962C8B-B14F-4D97-AF65-F5344CB8AC3E}">
        <p14:creationId xmlns:p14="http://schemas.microsoft.com/office/powerpoint/2010/main" val="261100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FAA43-227E-4F11-92D3-0B5ECCA277CE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D1D6-B1F3-4478-9636-E4F676B80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0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kupnost.sio.si/course/index.php?categoryid=9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kupnost.sio.si/mod/glossary/view.php?id=31122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skupnost.sio.si/mod/glossary/view.php?id=3112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goo.gl/5f4T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g.is/1a0ayP" TargetMode="External"/><Relationship Id="rId5" Type="http://schemas.openxmlformats.org/officeDocument/2006/relationships/hyperlink" Target="https://arcg.is/098Pnv" TargetMode="Externa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skupnost.sio.si/course/view.php?id=95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kupnost.sio.si/course/view.php?id=955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hyperlink" Target="https://skupnost.sio.si/course/view.php?id=955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uporabna.geografija@guest.arnes.si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" TargetMode="External"/><Relationship Id="rId2" Type="http://schemas.openxmlformats.org/officeDocument/2006/relationships/hyperlink" Target="http://creativecommons.si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uporabna.geografija.si/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skurzije.si/moodle/" TargetMode="External"/><Relationship Id="rId2" Type="http://schemas.openxmlformats.org/officeDocument/2006/relationships/hyperlink" Target="http://uporabna.geografija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t="25863" r="2193" b="8361"/>
          <a:stretch/>
        </p:blipFill>
        <p:spPr>
          <a:xfrm>
            <a:off x="1" y="1260950"/>
            <a:ext cx="9143999" cy="4637988"/>
          </a:xfrm>
          <a:prstGeom prst="rect">
            <a:avLst/>
          </a:prstGeom>
        </p:spPr>
      </p:pic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669173" y="187714"/>
            <a:ext cx="7984947" cy="1073236"/>
          </a:xfrm>
        </p:spPr>
        <p:txBody>
          <a:bodyPr>
            <a:normAutofit/>
          </a:bodyPr>
          <a:lstStyle/>
          <a:p>
            <a:r>
              <a:rPr lang="sl-SI" sz="2000" b="0" dirty="0" smtClean="0"/>
              <a:t>Tabor DUGS – Ljubljansko barje 2019</a:t>
            </a:r>
            <a:endParaRPr lang="sl-SI" sz="2000" b="0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1384954" y="2792508"/>
            <a:ext cx="6811874" cy="64077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 smtClean="0"/>
              <a:t>DRUGAČNA GEOGRAFIJA</a:t>
            </a:r>
            <a:endParaRPr lang="sl-SI" sz="4800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107692" y="3885726"/>
            <a:ext cx="52578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sl-SI" sz="2200" dirty="0" smtClean="0"/>
              <a:t>Tatjana Kikec</a:t>
            </a:r>
            <a:endParaRPr lang="sl-SI" sz="22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97399" y="6166712"/>
            <a:ext cx="55869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sl-SI" dirty="0" smtClean="0"/>
              <a:t>Škofljica, 4. oktober 2019</a:t>
            </a:r>
            <a:endParaRPr lang="sl-SI" dirty="0"/>
          </a:p>
        </p:txBody>
      </p:sp>
      <p:pic>
        <p:nvPicPr>
          <p:cNvPr id="1026" name="Slik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0" y="101999"/>
            <a:ext cx="1536539" cy="102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38" y="1"/>
            <a:ext cx="1109182" cy="12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545724" y="235958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- EKSKURZIJE</a:t>
            </a: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317675" y="2517010"/>
            <a:ext cx="7730070" cy="7222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hlinkClick r:id="rId2"/>
              </a:rPr>
              <a:t>https://skupnost.sio.si/course/index.php?categoryid=934</a:t>
            </a:r>
            <a:r>
              <a:rPr lang="sl-SI" sz="2000" dirty="0" smtClean="0"/>
              <a:t> </a:t>
            </a:r>
            <a:endParaRPr lang="sl-SI" sz="20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684180" y="1440891"/>
            <a:ext cx="7461443" cy="903289"/>
            <a:chOff x="1744980" y="1825625"/>
            <a:chExt cx="9448278" cy="1042416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4980" y="1825625"/>
              <a:ext cx="9448278" cy="1042416"/>
            </a:xfrm>
            <a:prstGeom prst="rect">
              <a:avLst/>
            </a:prstGeom>
          </p:spPr>
        </p:pic>
        <p:sp>
          <p:nvSpPr>
            <p:cNvPr id="8" name="Pravokotnik 7"/>
            <p:cNvSpPr/>
            <p:nvPr/>
          </p:nvSpPr>
          <p:spPr>
            <a:xfrm>
              <a:off x="1981011" y="1953165"/>
              <a:ext cx="1594293" cy="787336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7730" y="4093852"/>
            <a:ext cx="5233870" cy="2387100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131062" y="4093852"/>
            <a:ext cx="3374138" cy="224676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sl-SI" sz="2000" b="1" dirty="0" smtClean="0"/>
              <a:t>Uporaba: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sl-SI" sz="2000" dirty="0" smtClean="0"/>
              <a:t>neregistrirani uporabniki: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p</a:t>
            </a:r>
            <a:r>
              <a:rPr lang="sl-SI" sz="1600" dirty="0" smtClean="0"/>
              <a:t>regledovanje;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sl-SI" sz="2000" dirty="0"/>
              <a:t>r</a:t>
            </a:r>
            <a:r>
              <a:rPr lang="sl-SI" sz="2000" dirty="0" smtClean="0"/>
              <a:t>egistrirani uporabniki: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a</a:t>
            </a:r>
            <a:r>
              <a:rPr lang="sl-SI" sz="1600" dirty="0" smtClean="0"/>
              <a:t>ktivna vloga,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 smtClean="0"/>
              <a:t>dodajanje gradiv,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s</a:t>
            </a:r>
            <a:r>
              <a:rPr lang="sl-SI" sz="1600" dirty="0" smtClean="0"/>
              <a:t>odelovanje v forumih,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dirty="0"/>
              <a:t>u</a:t>
            </a:r>
            <a:r>
              <a:rPr lang="sl-SI" sz="1600" dirty="0" smtClean="0"/>
              <a:t>stvarjanje ekskurzij.</a:t>
            </a:r>
            <a:endParaRPr lang="sl-SI" sz="1600" dirty="0"/>
          </a:p>
        </p:txBody>
      </p:sp>
      <p:sp>
        <p:nvSpPr>
          <p:cNvPr id="11" name="Pravokotnik 10"/>
          <p:cNvSpPr/>
          <p:nvPr/>
        </p:nvSpPr>
        <p:spPr>
          <a:xfrm>
            <a:off x="131062" y="3021961"/>
            <a:ext cx="8723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altLang="sl-SI" sz="2000" kern="0" dirty="0"/>
              <a:t>V učnih načrtih OŠ in SŠ so opredeljene kot </a:t>
            </a:r>
            <a:r>
              <a:rPr lang="sl-SI" altLang="sl-SI" sz="2000" b="1" kern="0" dirty="0"/>
              <a:t>obvezni, sestavni del izobraževanja</a:t>
            </a:r>
            <a:r>
              <a:rPr lang="sl-SI" altLang="sl-SI" sz="2000" kern="0" dirty="0"/>
              <a:t>.</a:t>
            </a:r>
          </a:p>
          <a:p>
            <a:pPr marL="266700" indent="-266700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sl-SI" altLang="sl-SI" sz="2000" kern="0" dirty="0"/>
              <a:t>Izvaja jih vedno več predmetov </a:t>
            </a:r>
            <a:r>
              <a:rPr lang="sl-SI" altLang="sl-SI" sz="1600" kern="0" dirty="0" smtClean="0"/>
              <a:t>(geografija, zgodovina</a:t>
            </a:r>
            <a:r>
              <a:rPr lang="sl-SI" altLang="sl-SI" sz="1600" kern="0" dirty="0"/>
              <a:t>, biologija, kemija, športna vzgoja, …). </a:t>
            </a:r>
          </a:p>
        </p:txBody>
      </p:sp>
    </p:spTree>
    <p:extLst>
      <p:ext uri="{BB962C8B-B14F-4D97-AF65-F5344CB8AC3E}">
        <p14:creationId xmlns:p14="http://schemas.microsoft.com/office/powerpoint/2010/main" val="15904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291105" y="279963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Kaj želimo doseči?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284" y="4023360"/>
            <a:ext cx="2551140" cy="27076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886" y="872094"/>
            <a:ext cx="2639323" cy="3055472"/>
          </a:xfrm>
          <a:prstGeom prst="rect">
            <a:avLst/>
          </a:prstGeom>
        </p:spPr>
      </p:pic>
      <p:sp>
        <p:nvSpPr>
          <p:cNvPr id="7" name="Označba mesta vsebine 2"/>
          <p:cNvSpPr txBox="1">
            <a:spLocks/>
          </p:cNvSpPr>
          <p:nvPr/>
        </p:nvSpPr>
        <p:spPr>
          <a:xfrm>
            <a:off x="357474" y="1517670"/>
            <a:ext cx="5537060" cy="3239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Ustrezno načrtovanje ekskurzij,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lažje izvajanje ekskurzij,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lažje medpredmetno povezovanje,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ustvariti bogato zbirko ekskurzij na enem mestu,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omogočiti vpogled v ekskurzijo učencem/dijakom in staršem,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altLang="sl-SI" sz="3600" kern="0" dirty="0" smtClean="0"/>
              <a:t>soustvarjanje ekskurzij z učenci/dijaki,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sz="3600" kern="0" dirty="0" smtClean="0"/>
              <a:t>olajšati delo učiteljem.</a:t>
            </a:r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3731" y="4149127"/>
            <a:ext cx="2632483" cy="24560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35" y="4978233"/>
            <a:ext cx="3475226" cy="12803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6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617807" y="231875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Kaj pridobimo?</a:t>
            </a:r>
            <a:endParaRPr lang="sl-SI" dirty="0"/>
          </a:p>
        </p:txBody>
      </p:sp>
      <p:sp>
        <p:nvSpPr>
          <p:cNvPr id="5" name="Označba mesta vsebine 3"/>
          <p:cNvSpPr txBox="1">
            <a:spLocks/>
          </p:cNvSpPr>
          <p:nvPr/>
        </p:nvSpPr>
        <p:spPr>
          <a:xfrm>
            <a:off x="216201" y="1360670"/>
            <a:ext cx="6249914" cy="36230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sl-SI" sz="2000" dirty="0" smtClean="0"/>
              <a:t>Veščine in nova znanja s področja geografije in drugih predmetov;</a:t>
            </a:r>
          </a:p>
          <a:p>
            <a:pPr marL="285750" indent="-285750"/>
            <a:r>
              <a:rPr lang="sl-SI" sz="2000" dirty="0" smtClean="0"/>
              <a:t>orientiranje (GPS), uporaba </a:t>
            </a:r>
            <a:r>
              <a:rPr lang="sl-SI" sz="2000" dirty="0" err="1" smtClean="0"/>
              <a:t>interativnega</a:t>
            </a:r>
            <a:r>
              <a:rPr lang="sl-SI" sz="2000" dirty="0" smtClean="0"/>
              <a:t> spletnega zemljevida, uporaba GIS-a;</a:t>
            </a:r>
          </a:p>
          <a:p>
            <a:pPr marL="285750" indent="-285750"/>
            <a:r>
              <a:rPr lang="sl-SI" sz="2000" dirty="0" smtClean="0"/>
              <a:t>razvijanje informacijskih veščin</a:t>
            </a:r>
          </a:p>
          <a:p>
            <a:pPr marL="742950" lvl="1" indent="-285750"/>
            <a:r>
              <a:rPr lang="sl-SI" sz="1600" dirty="0" smtClean="0"/>
              <a:t>uporaba IKT za predstavitev dosežkov po ekskurziji;</a:t>
            </a:r>
          </a:p>
          <a:p>
            <a:pPr marL="285750" indent="-285750"/>
            <a:r>
              <a:rPr lang="sl-SI" sz="2000" dirty="0" smtClean="0"/>
              <a:t>učenje življenjskih veščin </a:t>
            </a:r>
          </a:p>
          <a:p>
            <a:pPr marL="742950" lvl="1" indent="-285750"/>
            <a:r>
              <a:rPr lang="sl-SI" sz="1600" dirty="0" smtClean="0"/>
              <a:t>načrtovanje poteka ekskurzije, načrtovanje časa, prehrane, obleke …;</a:t>
            </a:r>
          </a:p>
          <a:p>
            <a:pPr marL="285750" indent="-285750"/>
            <a:r>
              <a:rPr lang="sl-SI" sz="2000" dirty="0" smtClean="0"/>
              <a:t>pridobivanje medpredmetnega znanja</a:t>
            </a:r>
          </a:p>
          <a:p>
            <a:pPr marL="742950" lvl="1" indent="-285750"/>
            <a:r>
              <a:rPr lang="sl-SI" sz="1600" dirty="0" smtClean="0"/>
              <a:t>enostavno, nujno potrebno povezovanje šolskih predmetov.</a:t>
            </a:r>
            <a:endParaRPr lang="sl-SI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170" y="3955440"/>
            <a:ext cx="2962416" cy="26715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97" y="5163579"/>
            <a:ext cx="2619034" cy="14633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51" y="5163579"/>
            <a:ext cx="2645007" cy="14633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541" y="1675496"/>
            <a:ext cx="1947675" cy="18319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60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1120496" y="217704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Vsebina ekskurzije?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246928" y="1698517"/>
            <a:ext cx="653733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b="1" dirty="0"/>
              <a:t>Naslov</a:t>
            </a:r>
            <a:r>
              <a:rPr lang="sl-SI" sz="2000" dirty="0"/>
              <a:t> ekskurzije.</a:t>
            </a:r>
          </a:p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b="1" dirty="0"/>
              <a:t>Itinerarij</a:t>
            </a:r>
            <a:r>
              <a:rPr lang="sl-SI" sz="2000" dirty="0"/>
              <a:t> poti.</a:t>
            </a:r>
          </a:p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Kratek </a:t>
            </a:r>
            <a:r>
              <a:rPr lang="sl-SI" sz="2000" b="1" dirty="0"/>
              <a:t>uvodni opis </a:t>
            </a:r>
            <a:r>
              <a:rPr lang="sl-SI" sz="2000" dirty="0"/>
              <a:t>celotne ekskurzije s </a:t>
            </a:r>
            <a:r>
              <a:rPr lang="sl-SI" sz="2000" dirty="0" smtClean="0"/>
              <a:t>cilji.</a:t>
            </a:r>
            <a:endParaRPr lang="sl-SI" sz="2000" dirty="0"/>
          </a:p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b="1" dirty="0"/>
              <a:t>Čas</a:t>
            </a:r>
            <a:r>
              <a:rPr lang="sl-SI" sz="2000" dirty="0"/>
              <a:t> odhoda in prihoda, malice, kosila.</a:t>
            </a:r>
          </a:p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Na zemljevidu označene </a:t>
            </a:r>
            <a:r>
              <a:rPr lang="sl-SI" sz="2000" b="1" dirty="0"/>
              <a:t>lokacije </a:t>
            </a:r>
            <a:r>
              <a:rPr lang="sl-SI" sz="2000" b="1" dirty="0" smtClean="0"/>
              <a:t>postankov</a:t>
            </a:r>
            <a:r>
              <a:rPr lang="sl-SI" sz="2000" dirty="0" smtClean="0"/>
              <a:t>.</a:t>
            </a:r>
            <a:endParaRPr lang="sl-SI" sz="2000" dirty="0"/>
          </a:p>
          <a:p>
            <a:pPr marL="457200" lvl="0" indent="-276225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Kratki </a:t>
            </a:r>
            <a:r>
              <a:rPr lang="sl-SI" sz="2000" b="1" dirty="0"/>
              <a:t>opisi posameznih </a:t>
            </a:r>
            <a:r>
              <a:rPr lang="sl-SI" sz="2000" b="1" dirty="0" smtClean="0"/>
              <a:t>postankov,</a:t>
            </a:r>
            <a:r>
              <a:rPr lang="sl-SI" sz="2000" dirty="0" smtClean="0"/>
              <a:t> dejavnosti, slikovni material.</a:t>
            </a:r>
          </a:p>
          <a:p>
            <a:pPr marL="457200" indent="-276225">
              <a:spcBef>
                <a:spcPts val="600"/>
              </a:spcBef>
              <a:buSzTx/>
              <a:buFont typeface="+mj-lt"/>
              <a:buAutoNum type="arabicPeriod" startAt="7"/>
            </a:pPr>
            <a:r>
              <a:rPr lang="sl-SI" sz="2000" b="1" kern="0" dirty="0"/>
              <a:t>Opis dejavnosti</a:t>
            </a:r>
            <a:r>
              <a:rPr lang="sl-SI" sz="2000" kern="0" dirty="0"/>
              <a:t> učiteljev in učencev/dijakov na posameznih točkah </a:t>
            </a:r>
            <a:r>
              <a:rPr lang="sl-SI" sz="1600" kern="0" dirty="0"/>
              <a:t>(ogled, anketiranje, malica, </a:t>
            </a:r>
            <a:r>
              <a:rPr lang="sl-SI" sz="1600" kern="0" dirty="0" smtClean="0"/>
              <a:t>oddih …).</a:t>
            </a:r>
            <a:endParaRPr lang="sl-SI" sz="1600" kern="0" dirty="0"/>
          </a:p>
          <a:p>
            <a:pPr marL="457200" indent="-276225">
              <a:spcBef>
                <a:spcPts val="600"/>
              </a:spcBef>
              <a:buSzTx/>
              <a:buFont typeface="+mj-lt"/>
              <a:buAutoNum type="arabicPeriod" startAt="7"/>
            </a:pPr>
            <a:r>
              <a:rPr lang="sl-SI" sz="2000" b="1" kern="0" dirty="0"/>
              <a:t>Nabor vprašanj in odgovorov </a:t>
            </a:r>
            <a:r>
              <a:rPr lang="sl-SI" sz="2000" kern="0" dirty="0"/>
              <a:t>za vrednotenje ekskurzije oz. vrednotenje znanja </a:t>
            </a:r>
            <a:r>
              <a:rPr lang="sl-SI" sz="1600" kern="0" dirty="0"/>
              <a:t>(kviz, tiskan ali spletni vprašalnik, vprašanja na sami poti </a:t>
            </a:r>
            <a:r>
              <a:rPr lang="sl-SI" sz="1600" kern="0" dirty="0" smtClean="0"/>
              <a:t>…</a:t>
            </a:r>
            <a:endParaRPr lang="sl-SI" sz="1600" kern="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1220" y="1430844"/>
            <a:ext cx="2976812" cy="211034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300" y="5288434"/>
            <a:ext cx="2371732" cy="14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52841" y="22068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Uporabna geografija </a:t>
            </a:r>
            <a:r>
              <a:rPr lang="sl-SI" sz="3200" b="1" dirty="0" smtClean="0">
                <a:latin typeface="+mn-lt"/>
              </a:rPr>
              <a:t>– aplikacije</a:t>
            </a:r>
            <a:endParaRPr lang="sl-SI" sz="3200" b="1" dirty="0">
              <a:latin typeface="+mn-lt"/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89627" y="142754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P</a:t>
            </a:r>
            <a:r>
              <a:rPr lang="sl-SI" sz="2400" dirty="0" smtClean="0"/>
              <a:t>odpora </a:t>
            </a:r>
            <a:r>
              <a:rPr lang="sl-SI" sz="2400" dirty="0"/>
              <a:t>učenju in </a:t>
            </a:r>
            <a:r>
              <a:rPr lang="sl-SI" sz="2400" dirty="0" smtClean="0"/>
              <a:t>delu kjerkoli </a:t>
            </a:r>
            <a:r>
              <a:rPr lang="sl-SI" sz="2400" dirty="0"/>
              <a:t>smo in ko imamo </a:t>
            </a:r>
            <a:r>
              <a:rPr lang="sl-SI" sz="2400" dirty="0" smtClean="0"/>
              <a:t>čas.</a:t>
            </a:r>
            <a:endParaRPr lang="sl-SI" sz="2400" dirty="0"/>
          </a:p>
        </p:txBody>
      </p:sp>
      <p:pic>
        <p:nvPicPr>
          <p:cNvPr id="6" name="Picture 2" descr="http://er.educause.edu/%7E/media/images/articles/2011/3/stewart_figure1.jpg?la=e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7532" y="5290883"/>
            <a:ext cx="2396468" cy="15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state.sc.us/forest/02t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994" y="2020891"/>
            <a:ext cx="2284080" cy="17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loud comput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3" t="5953" r="5281" b="6273"/>
          <a:stretch/>
        </p:blipFill>
        <p:spPr bwMode="auto">
          <a:xfrm>
            <a:off x="2940330" y="2232265"/>
            <a:ext cx="2539972" cy="18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eavinglaw.files.wordpress.com/2011/05/sick-in-bed-with-laptop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2747" y="5308327"/>
            <a:ext cx="1650445" cy="1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tps.twycc.org.tw/wp-content/uploads/2015/05/loca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298" y="2074076"/>
            <a:ext cx="2499922" cy="18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er.educause.edu/%7E/media/images/articles/2011/3/stewart_figure7b.jpg?la=e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961" y="4251489"/>
            <a:ext cx="2033885" cy="15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1" y="4747670"/>
            <a:ext cx="2365481" cy="1778217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541631" y="3850817"/>
            <a:ext cx="1787764" cy="1386119"/>
            <a:chOff x="4931835" y="1338155"/>
            <a:chExt cx="1676400" cy="1238251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1835" y="1338155"/>
              <a:ext cx="1676400" cy="1238251"/>
            </a:xfrm>
            <a:prstGeom prst="rect">
              <a:avLst/>
            </a:prstGeom>
          </p:spPr>
        </p:pic>
        <p:pic>
          <p:nvPicPr>
            <p:cNvPr id="15" name="Slika 14"/>
            <p:cNvPicPr preferRelativeResize="0"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16245">
              <a:off x="5059546" y="1504722"/>
              <a:ext cx="344163" cy="271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9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930457" y="263667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- APLIKACIJE</a:t>
            </a: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303139" y="1346690"/>
            <a:ext cx="8608339" cy="4122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r>
              <a:rPr lang="sl-SI" sz="2200" dirty="0" err="1" smtClean="0"/>
              <a:t>ArcGIS</a:t>
            </a:r>
            <a:r>
              <a:rPr lang="sl-SI" sz="2200" dirty="0" smtClean="0"/>
              <a:t> </a:t>
            </a:r>
            <a:r>
              <a:rPr lang="sl-SI" sz="2200" dirty="0" err="1" smtClean="0"/>
              <a:t>Online</a:t>
            </a:r>
            <a:r>
              <a:rPr lang="sl-SI" sz="2200" dirty="0" smtClean="0"/>
              <a:t> aplikacije za zajem </a:t>
            </a:r>
            <a:r>
              <a:rPr lang="sl-SI" sz="2200" dirty="0" err="1" smtClean="0"/>
              <a:t>geolociranih</a:t>
            </a:r>
            <a:r>
              <a:rPr lang="sl-SI" sz="2200" dirty="0" smtClean="0"/>
              <a:t> podatkov.</a:t>
            </a:r>
          </a:p>
          <a:p>
            <a:pPr marL="0" indent="0">
              <a:buNone/>
            </a:pPr>
            <a:r>
              <a:rPr lang="sl-SI" sz="2200" dirty="0" smtClean="0">
                <a:hlinkClick r:id="rId2"/>
              </a:rPr>
              <a:t>https://skupnost.sio.si/mod/glossary/view.php?id=311227</a:t>
            </a:r>
            <a:r>
              <a:rPr lang="sl-SI" sz="2200" dirty="0" smtClean="0"/>
              <a:t> </a:t>
            </a:r>
          </a:p>
          <a:p>
            <a:pPr lvl="1"/>
            <a:r>
              <a:rPr lang="sl-SI" sz="1800" dirty="0" smtClean="0"/>
              <a:t>Podpora terenskemu delu in vajam.</a:t>
            </a:r>
          </a:p>
          <a:p>
            <a:pPr lvl="1"/>
            <a:r>
              <a:rPr lang="sl-SI" sz="1800" dirty="0" smtClean="0"/>
              <a:t>Namenjene aktivnemu delu.</a:t>
            </a:r>
          </a:p>
          <a:p>
            <a:pPr lvl="1"/>
            <a:r>
              <a:rPr lang="sl-SI" sz="1800" dirty="0" smtClean="0"/>
              <a:t>Sodelovalno zbiranje podatkov. </a:t>
            </a:r>
          </a:p>
          <a:p>
            <a:pPr lvl="1"/>
            <a:r>
              <a:rPr lang="sl-SI" sz="1800" dirty="0" smtClean="0"/>
              <a:t>Skupinsko ustvarjanje kart in zemljevidov.</a:t>
            </a:r>
          </a:p>
          <a:p>
            <a:pPr lvl="1"/>
            <a:r>
              <a:rPr lang="sl-SI" sz="1800" dirty="0" smtClean="0"/>
              <a:t>Sprotni ogled vnosov podatkov, fotografij, videoposnetkov …</a:t>
            </a:r>
          </a:p>
          <a:p>
            <a:endParaRPr lang="sl-SI" sz="2200" dirty="0" smtClean="0"/>
          </a:p>
          <a:p>
            <a:endParaRPr lang="sl-SI" dirty="0"/>
          </a:p>
        </p:txBody>
      </p:sp>
      <p:grpSp>
        <p:nvGrpSpPr>
          <p:cNvPr id="6" name="Skupina 5"/>
          <p:cNvGrpSpPr/>
          <p:nvPr/>
        </p:nvGrpSpPr>
        <p:grpSpPr>
          <a:xfrm>
            <a:off x="555055" y="1342972"/>
            <a:ext cx="7849997" cy="769048"/>
            <a:chOff x="1733811" y="1690688"/>
            <a:chExt cx="9448278" cy="1042416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3811" y="1690688"/>
              <a:ext cx="9448278" cy="1042416"/>
            </a:xfrm>
            <a:prstGeom prst="rect">
              <a:avLst/>
            </a:prstGeom>
          </p:spPr>
        </p:pic>
        <p:sp>
          <p:nvSpPr>
            <p:cNvPr id="8" name="Pravokotnik 7"/>
            <p:cNvSpPr/>
            <p:nvPr/>
          </p:nvSpPr>
          <p:spPr>
            <a:xfrm>
              <a:off x="3557392" y="1818228"/>
              <a:ext cx="1445754" cy="787336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1146" y="4942687"/>
            <a:ext cx="2712304" cy="190891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95" y="4943743"/>
            <a:ext cx="4773005" cy="18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843698" y="347198"/>
            <a:ext cx="7608557" cy="1079304"/>
          </a:xfrm>
        </p:spPr>
        <p:txBody>
          <a:bodyPr/>
          <a:lstStyle/>
          <a:p>
            <a:r>
              <a:rPr lang="sl-SI" dirty="0" smtClean="0"/>
              <a:t>Zakaj geoinformacijske mobilne aplikacije?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1"/>
          </p:nvPr>
        </p:nvSpPr>
        <p:spPr>
          <a:xfrm>
            <a:off x="2440415" y="2164193"/>
            <a:ext cx="6024856" cy="34015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Izvedljivost z mobilnimi napravami, ki jih že imamo in </a:t>
            </a:r>
            <a:r>
              <a:rPr lang="sl-SI" sz="2200" dirty="0" smtClean="0"/>
              <a:t>uporabljamo.</a:t>
            </a: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Brez dodatnih </a:t>
            </a:r>
            <a:r>
              <a:rPr lang="sl-SI" sz="2200" dirty="0" smtClean="0"/>
              <a:t>stroškov.</a:t>
            </a: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Enostavnost, zanimivost </a:t>
            </a:r>
            <a:r>
              <a:rPr lang="sl-SI" sz="2200" dirty="0" smtClean="0"/>
              <a:t>uporabe.</a:t>
            </a: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Takojšnja uporabnost </a:t>
            </a:r>
            <a:r>
              <a:rPr lang="sl-SI" sz="2200" dirty="0" smtClean="0"/>
              <a:t>rezultatov.</a:t>
            </a: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Koristnost rezultatov v resničnem življenju in široke možnosti </a:t>
            </a:r>
            <a:r>
              <a:rPr lang="sl-SI" sz="2200" dirty="0" smtClean="0"/>
              <a:t>sodelovanja.</a:t>
            </a: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Enostavnost izvedbe novih </a:t>
            </a:r>
            <a:r>
              <a:rPr lang="sl-SI" sz="2200" dirty="0" smtClean="0"/>
              <a:t>idej/aplikacij.</a:t>
            </a:r>
            <a:endParaRPr lang="sl-SI" sz="2200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520770"/>
            <a:ext cx="1687399" cy="52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396244" y="320216"/>
            <a:ext cx="8478791" cy="1079304"/>
          </a:xfrm>
        </p:spPr>
        <p:txBody>
          <a:bodyPr/>
          <a:lstStyle/>
          <a:p>
            <a:r>
              <a:rPr lang="sl-SI" dirty="0" smtClean="0"/>
              <a:t>Kako deluje </a:t>
            </a:r>
            <a:r>
              <a:rPr lang="sl-SI" dirty="0" err="1" smtClean="0"/>
              <a:t>geoinformacijska</a:t>
            </a:r>
            <a:r>
              <a:rPr lang="sl-SI" dirty="0" smtClean="0"/>
              <a:t> mobilna aplikacija?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396244" y="4347726"/>
            <a:ext cx="1653996" cy="1754326"/>
          </a:xfrm>
          <a:prstGeom prst="rect">
            <a:avLst/>
          </a:prstGeom>
          <a:solidFill>
            <a:srgbClr val="FFFFFF">
              <a:alpha val="54902"/>
            </a:srgb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l-SI" dirty="0"/>
              <a:t>Zbiramo, prikazujemo, analiziramo, uporabimo geografske </a:t>
            </a:r>
            <a:r>
              <a:rPr lang="sl-SI" dirty="0" smtClean="0"/>
              <a:t>informacije. </a:t>
            </a:r>
            <a:endParaRPr lang="sl-SI" dirty="0"/>
          </a:p>
        </p:txBody>
      </p:sp>
      <p:sp>
        <p:nvSpPr>
          <p:cNvPr id="6" name="Označba mesta vsebine 6"/>
          <p:cNvSpPr txBox="1">
            <a:spLocks/>
          </p:cNvSpPr>
          <p:nvPr/>
        </p:nvSpPr>
        <p:spPr>
          <a:xfrm>
            <a:off x="576159" y="1560983"/>
            <a:ext cx="5801530" cy="2297122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200" dirty="0" smtClean="0"/>
              <a:t>Pametni telefon, tablica, prenosnik, …</a:t>
            </a:r>
          </a:p>
          <a:p>
            <a:r>
              <a:rPr lang="sl-SI" sz="2200" dirty="0" smtClean="0"/>
              <a:t>Vmesnik – aplikacija.</a:t>
            </a:r>
          </a:p>
          <a:p>
            <a:r>
              <a:rPr lang="sl-SI" sz="2200" dirty="0" smtClean="0"/>
              <a:t>Prenos podatkov in/ali </a:t>
            </a:r>
            <a:r>
              <a:rPr lang="sl-SI" sz="2200" dirty="0" err="1" smtClean="0"/>
              <a:t>wifi</a:t>
            </a:r>
            <a:r>
              <a:rPr lang="sl-SI" sz="2200" dirty="0" smtClean="0"/>
              <a:t>.</a:t>
            </a:r>
          </a:p>
          <a:p>
            <a:r>
              <a:rPr lang="sl-SI" sz="2200" dirty="0" smtClean="0"/>
              <a:t>Podatki v oblaku.</a:t>
            </a:r>
          </a:p>
          <a:p>
            <a:r>
              <a:rPr lang="sl-SI" sz="2200" dirty="0" smtClean="0"/>
              <a:t>Ogled, objava na spletu.</a:t>
            </a:r>
          </a:p>
          <a:p>
            <a:r>
              <a:rPr lang="sl-SI" sz="2200" dirty="0" smtClean="0"/>
              <a:t>Vnosi so vidni v (skoraj) realnem času.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813">
            <a:off x="5771882" y="4083325"/>
            <a:ext cx="2983578" cy="168695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PoljeZBesedilom 7"/>
          <p:cNvSpPr txBox="1"/>
          <p:nvPr/>
        </p:nvSpPr>
        <p:spPr>
          <a:xfrm>
            <a:off x="2025755" y="4593992"/>
            <a:ext cx="2058607" cy="954107"/>
          </a:xfrm>
          <a:prstGeom prst="rect">
            <a:avLst/>
          </a:prstGeom>
          <a:solidFill>
            <a:srgbClr val="FFFFFF">
              <a:alpha val="54902"/>
            </a:srgb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Sodelovalno kartiranje</a:t>
            </a:r>
            <a:endParaRPr lang="sl-SI" sz="28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05" y="3870018"/>
            <a:ext cx="558246" cy="55230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53" y="5795634"/>
            <a:ext cx="815360" cy="63190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08" y="6276541"/>
            <a:ext cx="529789" cy="55163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85" y="2634283"/>
            <a:ext cx="531598" cy="60131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79" y="2418688"/>
            <a:ext cx="572827" cy="480115"/>
          </a:xfrm>
          <a:prstGeom prst="rect">
            <a:avLst/>
          </a:prstGeom>
        </p:spPr>
      </p:pic>
      <p:cxnSp>
        <p:nvCxnSpPr>
          <p:cNvPr id="14" name="Raven puščični povezovalnik 13"/>
          <p:cNvCxnSpPr/>
          <p:nvPr/>
        </p:nvCxnSpPr>
        <p:spPr>
          <a:xfrm flipV="1">
            <a:off x="4236853" y="4560457"/>
            <a:ext cx="2269907" cy="4248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H="1">
            <a:off x="6952578" y="2934941"/>
            <a:ext cx="166316" cy="1450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V="1">
            <a:off x="5075574" y="5002346"/>
            <a:ext cx="1974174" cy="840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 flipV="1">
            <a:off x="7583303" y="5502247"/>
            <a:ext cx="157701" cy="7222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H="1">
            <a:off x="8403585" y="4560456"/>
            <a:ext cx="374105" cy="5499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 flipV="1">
            <a:off x="6340209" y="5536822"/>
            <a:ext cx="952068" cy="687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H="1">
            <a:off x="7712225" y="3343859"/>
            <a:ext cx="535238" cy="13272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Slika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6" y="6306336"/>
            <a:ext cx="594862" cy="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991218" y="234517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Primeri geoinformacijskih aplikacij</a:t>
            </a:r>
            <a:endParaRPr lang="sl-SI" dirty="0"/>
          </a:p>
        </p:txBody>
      </p:sp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" y="1486536"/>
            <a:ext cx="2098500" cy="4472146"/>
          </a:xfrm>
          <a:prstGeom prst="rect">
            <a:avLst/>
          </a:prstGeom>
        </p:spPr>
      </p:pic>
      <p:pic>
        <p:nvPicPr>
          <p:cNvPr id="6" name="Slika 5">
            <a:hlinkClick r:id="rId2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21" y="2047680"/>
            <a:ext cx="2172378" cy="4495154"/>
          </a:xfrm>
          <a:prstGeom prst="rect">
            <a:avLst/>
          </a:prstGeom>
        </p:spPr>
      </p:pic>
      <p:pic>
        <p:nvPicPr>
          <p:cNvPr id="7" name="Slika 6">
            <a:hlinkClick r:id="rId2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53" y="2047680"/>
            <a:ext cx="2171787" cy="4524206"/>
          </a:xfrm>
          <a:prstGeom prst="rect">
            <a:avLst/>
          </a:prstGeom>
        </p:spPr>
      </p:pic>
      <p:pic>
        <p:nvPicPr>
          <p:cNvPr id="8" name="Slika 7">
            <a:hlinkClick r:id="rId2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14" y="1488599"/>
            <a:ext cx="2212524" cy="46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813361" y="227595"/>
            <a:ext cx="7467155" cy="1079304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Primer uporabe aplikacije</a:t>
            </a:r>
            <a:endParaRPr lang="sl-SI" dirty="0"/>
          </a:p>
        </p:txBody>
      </p:sp>
      <p:sp>
        <p:nvSpPr>
          <p:cNvPr id="4" name="Označba mesta vsebine 10"/>
          <p:cNvSpPr txBox="1">
            <a:spLocks/>
          </p:cNvSpPr>
          <p:nvPr/>
        </p:nvSpPr>
        <p:spPr>
          <a:xfrm>
            <a:off x="324367" y="1455049"/>
            <a:ext cx="5151747" cy="17014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200" dirty="0" smtClean="0"/>
              <a:t>Kraji, objekti, dejavnosti – ni nujno velika znamenitost, lahko zelo subjektivna zanimivost</a:t>
            </a:r>
          </a:p>
          <a:p>
            <a:r>
              <a:rPr lang="sl-SI" sz="2200" dirty="0" smtClean="0"/>
              <a:t>Kategorije: naravne, kulturne, druge</a:t>
            </a:r>
          </a:p>
          <a:p>
            <a:r>
              <a:rPr lang="sl-SI" sz="2200" dirty="0" smtClean="0"/>
              <a:t>Opis - izpostavi, kaj je tako zanimivega!</a:t>
            </a:r>
          </a:p>
          <a:p>
            <a:endParaRPr lang="sl-SI" dirty="0"/>
          </a:p>
        </p:txBody>
      </p:sp>
      <p:pic>
        <p:nvPicPr>
          <p:cNvPr id="5" name="Slika 4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67" y="1562190"/>
            <a:ext cx="2470359" cy="5142713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26835" y="3341763"/>
            <a:ext cx="51517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/>
              <a:t>Tehnične priprave:</a:t>
            </a:r>
          </a:p>
          <a:p>
            <a:r>
              <a:rPr lang="sl-SI" sz="2000" dirty="0" smtClean="0"/>
              <a:t>1</a:t>
            </a:r>
            <a:r>
              <a:rPr lang="sl-SI" sz="2000" dirty="0"/>
              <a:t>. Preden zaženeš aplikacijo (link ali QR koda) </a:t>
            </a:r>
            <a:r>
              <a:rPr lang="sl-SI" sz="2000" b="1" dirty="0"/>
              <a:t>vklopi GPS</a:t>
            </a:r>
            <a:r>
              <a:rPr lang="sl-SI" sz="2000" dirty="0"/>
              <a:t>.</a:t>
            </a:r>
          </a:p>
          <a:p>
            <a:r>
              <a:rPr lang="sl-SI" sz="2000" dirty="0"/>
              <a:t>2. Aplikacija deluje najbolje, če imaš vklopljen prenos podatkov. 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66" y="5006071"/>
            <a:ext cx="1609696" cy="1609696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212996" y="5810919"/>
            <a:ext cx="433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 smtClean="0"/>
              <a:t>ArcGIS</a:t>
            </a:r>
            <a:r>
              <a:rPr lang="sl-SI" dirty="0" smtClean="0"/>
              <a:t> </a:t>
            </a:r>
            <a:r>
              <a:rPr lang="sl-SI" dirty="0" err="1" smtClean="0"/>
              <a:t>Online</a:t>
            </a:r>
            <a:r>
              <a:rPr lang="sl-SI" dirty="0" smtClean="0"/>
              <a:t> - karta: </a:t>
            </a:r>
            <a:r>
              <a:rPr lang="sl-SI" dirty="0" smtClean="0">
                <a:hlinkClick r:id="rId5"/>
              </a:rPr>
              <a:t>https://arcg.is/098Pnv</a:t>
            </a:r>
            <a:endParaRPr lang="sl-SI" dirty="0"/>
          </a:p>
        </p:txBody>
      </p:sp>
      <p:sp>
        <p:nvSpPr>
          <p:cNvPr id="17" name="Pravokotnik 16"/>
          <p:cNvSpPr/>
          <p:nvPr/>
        </p:nvSpPr>
        <p:spPr>
          <a:xfrm>
            <a:off x="226835" y="6246435"/>
            <a:ext cx="3447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err="1"/>
              <a:t>Dashboard</a:t>
            </a:r>
            <a:r>
              <a:rPr lang="sl-SI" dirty="0"/>
              <a:t>: </a:t>
            </a:r>
            <a:r>
              <a:rPr lang="sl-SI" dirty="0">
                <a:hlinkClick r:id="rId6"/>
              </a:rPr>
              <a:t>https://arcg.is/1a0ayP</a:t>
            </a:r>
            <a:r>
              <a:rPr lang="sl-SI" dirty="0"/>
              <a:t> </a:t>
            </a:r>
          </a:p>
        </p:txBody>
      </p:sp>
      <p:sp>
        <p:nvSpPr>
          <p:cNvPr id="18" name="Pravokotnik 17"/>
          <p:cNvSpPr/>
          <p:nvPr/>
        </p:nvSpPr>
        <p:spPr>
          <a:xfrm>
            <a:off x="212996" y="5348480"/>
            <a:ext cx="3210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Aplikacija: </a:t>
            </a:r>
            <a:r>
              <a:rPr lang="sl-SI" dirty="0">
                <a:solidFill>
                  <a:schemeClr val="dk1"/>
                </a:solidFill>
                <a:hlinkClick r:id="rId2"/>
              </a:rPr>
              <a:t>https://goo.gl/5f4TET</a:t>
            </a:r>
            <a:endParaRPr lang="sl-SI" dirty="0">
              <a:solidFill>
                <a:schemeClr val="dk1"/>
              </a:solidFill>
            </a:endParaRPr>
          </a:p>
          <a:p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519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584">
            <a:off x="4100478" y="3890570"/>
            <a:ext cx="4588732" cy="258116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877">
            <a:off x="635228" y="1543761"/>
            <a:ext cx="4661456" cy="262206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6931" y="220142"/>
            <a:ext cx="7886700" cy="1325563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latin typeface="+mn-lt"/>
              </a:rPr>
              <a:t>Tradicionalna in/ali uporabna geografija</a:t>
            </a:r>
            <a:endParaRPr lang="sl-SI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7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991587" y="247216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- APLIKACIJE</a:t>
            </a: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491101" y="1617178"/>
            <a:ext cx="776306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200" dirty="0" smtClean="0"/>
              <a:t>Geoinformacijske zgodbe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hlinkClick r:id="rId2"/>
              </a:rPr>
              <a:t>https://skupnost.sio.si/course/view.php?id=9559</a:t>
            </a:r>
            <a:endParaRPr lang="sl-SI" sz="20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8" y="2813272"/>
            <a:ext cx="4455305" cy="23249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183" y="4163627"/>
            <a:ext cx="4521852" cy="23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828432" y="336412"/>
            <a:ext cx="731998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– MERITVE/OPREMA</a:t>
            </a: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261058" y="2686638"/>
            <a:ext cx="7315399" cy="41713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 smtClean="0">
                <a:hlinkClick r:id="rId2"/>
              </a:rPr>
              <a:t>https://skupnost.sio.si/course/view.php?id=9557</a:t>
            </a:r>
            <a:r>
              <a:rPr lang="sl-SI" sz="2400" dirty="0" smtClean="0"/>
              <a:t> </a:t>
            </a:r>
          </a:p>
          <a:p>
            <a:pPr marL="263525" indent="-179388"/>
            <a:r>
              <a:rPr lang="sl-SI" sz="2400" dirty="0" smtClean="0"/>
              <a:t>Brezpilotni </a:t>
            </a:r>
            <a:r>
              <a:rPr lang="sl-SI" sz="2400" dirty="0" err="1"/>
              <a:t>letalniki</a:t>
            </a:r>
            <a:r>
              <a:rPr lang="sl-SI" sz="2400" dirty="0"/>
              <a:t> (</a:t>
            </a:r>
            <a:r>
              <a:rPr lang="sl-SI" sz="2400" dirty="0" err="1"/>
              <a:t>droni</a:t>
            </a:r>
            <a:r>
              <a:rPr lang="sl-SI" sz="2400" dirty="0" smtClean="0"/>
              <a:t>), </a:t>
            </a:r>
            <a:endParaRPr lang="sl-SI" sz="2400" dirty="0"/>
          </a:p>
          <a:p>
            <a:pPr marL="263525" indent="-179388"/>
            <a:r>
              <a:rPr lang="sl-SI" sz="2400" dirty="0"/>
              <a:t>Merilne naprave. </a:t>
            </a:r>
          </a:p>
          <a:p>
            <a:pPr marL="263525" indent="-179388"/>
            <a:r>
              <a:rPr lang="sl-SI" sz="2400" dirty="0"/>
              <a:t>GPS, navigacijske naprave </a:t>
            </a:r>
            <a:r>
              <a:rPr lang="sl-SI" sz="2400" dirty="0" smtClean="0"/>
              <a:t>…</a:t>
            </a:r>
            <a:endParaRPr lang="sl-SI" sz="24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r>
              <a:rPr lang="sl-SI" sz="2400" dirty="0" smtClean="0"/>
              <a:t>Kot podpora:</a:t>
            </a:r>
          </a:p>
          <a:p>
            <a:pPr lvl="1"/>
            <a:r>
              <a:rPr lang="sl-SI" sz="2600" dirty="0" smtClean="0"/>
              <a:t>raziskovanju,</a:t>
            </a:r>
          </a:p>
          <a:p>
            <a:pPr lvl="1"/>
            <a:r>
              <a:rPr lang="sl-SI" sz="2600" dirty="0" smtClean="0"/>
              <a:t>učenju,</a:t>
            </a:r>
          </a:p>
          <a:p>
            <a:pPr lvl="1"/>
            <a:r>
              <a:rPr lang="sl-SI" sz="2600" dirty="0" smtClean="0"/>
              <a:t>pridobivanju podatkov,</a:t>
            </a:r>
          </a:p>
          <a:p>
            <a:pPr lvl="1"/>
            <a:r>
              <a:rPr lang="sl-SI" sz="2600" dirty="0" smtClean="0"/>
              <a:t>samostojnemu delu,</a:t>
            </a:r>
          </a:p>
          <a:p>
            <a:pPr lvl="1"/>
            <a:r>
              <a:rPr lang="sl-SI" sz="2600" dirty="0" smtClean="0"/>
              <a:t>orientacija in navigacija,</a:t>
            </a:r>
          </a:p>
          <a:p>
            <a:pPr lvl="1"/>
            <a:r>
              <a:rPr lang="sl-SI" sz="2600" dirty="0" smtClean="0"/>
              <a:t>…</a:t>
            </a:r>
          </a:p>
          <a:p>
            <a:pPr marL="0" indent="0">
              <a:buNone/>
            </a:pPr>
            <a:r>
              <a:rPr lang="sl-SI" sz="2400" dirty="0" smtClean="0"/>
              <a:t>Primeri dobrih praks, navodila, priporočila, metodologija …</a:t>
            </a:r>
          </a:p>
          <a:p>
            <a:endParaRPr lang="sl-SI" dirty="0"/>
          </a:p>
        </p:txBody>
      </p:sp>
      <p:grpSp>
        <p:nvGrpSpPr>
          <p:cNvPr id="6" name="Skupina 5"/>
          <p:cNvGrpSpPr/>
          <p:nvPr/>
        </p:nvGrpSpPr>
        <p:grpSpPr>
          <a:xfrm>
            <a:off x="545623" y="1527364"/>
            <a:ext cx="7684723" cy="912526"/>
            <a:chOff x="1562100" y="1698085"/>
            <a:chExt cx="9448278" cy="1042416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2100" y="1698085"/>
              <a:ext cx="9448278" cy="1042416"/>
            </a:xfrm>
            <a:prstGeom prst="rect">
              <a:avLst/>
            </a:prstGeom>
          </p:spPr>
        </p:pic>
        <p:sp>
          <p:nvSpPr>
            <p:cNvPr id="8" name="Pravokotnik 7"/>
            <p:cNvSpPr/>
            <p:nvPr/>
          </p:nvSpPr>
          <p:spPr>
            <a:xfrm>
              <a:off x="4888803" y="1825625"/>
              <a:ext cx="2075667" cy="787336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598" y="4450933"/>
            <a:ext cx="2473840" cy="224608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46" y="3303708"/>
            <a:ext cx="2831965" cy="180095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/>
          <a:srcRect l="10801" t="2363" r="13601" b="7864"/>
          <a:stretch/>
        </p:blipFill>
        <p:spPr>
          <a:xfrm>
            <a:off x="7576457" y="2562940"/>
            <a:ext cx="970327" cy="1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809482" y="286834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- DRUGO</a:t>
            </a: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409266" y="2599330"/>
            <a:ext cx="6737984" cy="30830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 smtClean="0">
                <a:hlinkClick r:id="rId2"/>
              </a:rPr>
              <a:t>https://skupnost.sio.si/course/view.php?id=9556</a:t>
            </a:r>
            <a:r>
              <a:rPr lang="sl-SI" sz="2400" dirty="0" smtClean="0"/>
              <a:t> </a:t>
            </a:r>
          </a:p>
          <a:p>
            <a:r>
              <a:rPr lang="sl-SI" sz="2400" dirty="0" smtClean="0"/>
              <a:t>Multimedijska orodja</a:t>
            </a:r>
          </a:p>
          <a:p>
            <a:r>
              <a:rPr lang="sl-SI" sz="2400" dirty="0" smtClean="0"/>
              <a:t>Orodja za </a:t>
            </a:r>
            <a:r>
              <a:rPr lang="sl-SI" sz="2400" dirty="0" err="1" smtClean="0"/>
              <a:t>infografiko</a:t>
            </a:r>
            <a:endParaRPr lang="sl-SI" sz="2400" dirty="0" smtClean="0"/>
          </a:p>
          <a:p>
            <a:r>
              <a:rPr lang="sl-SI" sz="2400" dirty="0" smtClean="0"/>
              <a:t>Glasovalna, sodelovalna orodja</a:t>
            </a:r>
          </a:p>
          <a:p>
            <a:r>
              <a:rPr lang="sl-SI" sz="2400" dirty="0" smtClean="0"/>
              <a:t>Spletno anketiranje</a:t>
            </a:r>
          </a:p>
          <a:p>
            <a:r>
              <a:rPr lang="sl-SI" sz="2400" dirty="0" smtClean="0"/>
              <a:t>Programski skripti</a:t>
            </a:r>
          </a:p>
          <a:p>
            <a:r>
              <a:rPr lang="sl-SI" sz="2400" dirty="0" smtClean="0"/>
              <a:t>Viri podatkov</a:t>
            </a:r>
          </a:p>
          <a:p>
            <a:r>
              <a:rPr lang="sl-SI" sz="2400" dirty="0" smtClean="0"/>
              <a:t>Literatura</a:t>
            </a:r>
          </a:p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180" y="3885989"/>
            <a:ext cx="1721192" cy="23020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9471" y="5512019"/>
            <a:ext cx="1721192" cy="11015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550" y="3308855"/>
            <a:ext cx="2305489" cy="18036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27" y="5682344"/>
            <a:ext cx="2931093" cy="790842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329768" y="1548883"/>
            <a:ext cx="8314858" cy="684956"/>
            <a:chOff x="1679534" y="1746181"/>
            <a:chExt cx="9448278" cy="722699"/>
          </a:xfrm>
        </p:grpSpPr>
        <p:pic>
          <p:nvPicPr>
            <p:cNvPr id="11" name="Slika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9534" y="1746181"/>
              <a:ext cx="9448278" cy="722699"/>
            </a:xfrm>
            <a:prstGeom prst="rect">
              <a:avLst/>
            </a:prstGeom>
          </p:spPr>
        </p:pic>
        <p:sp>
          <p:nvSpPr>
            <p:cNvPr id="12" name="Pravokotnik 11"/>
            <p:cNvSpPr/>
            <p:nvPr/>
          </p:nvSpPr>
          <p:spPr>
            <a:xfrm>
              <a:off x="7100213" y="1746181"/>
              <a:ext cx="990789" cy="722699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2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10"/>
          </p:nvPr>
        </p:nvSpPr>
        <p:spPr>
          <a:xfrm>
            <a:off x="404339" y="368815"/>
            <a:ext cx="8384728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– ISKANJE PO ZEMLJEVIDIH</a:t>
            </a:r>
            <a:endParaRPr lang="sl-SI" dirty="0"/>
          </a:p>
        </p:txBody>
      </p:sp>
      <p:grpSp>
        <p:nvGrpSpPr>
          <p:cNvPr id="5" name="Skupina 4"/>
          <p:cNvGrpSpPr/>
          <p:nvPr/>
        </p:nvGrpSpPr>
        <p:grpSpPr>
          <a:xfrm>
            <a:off x="536005" y="1705627"/>
            <a:ext cx="8121396" cy="694944"/>
            <a:chOff x="1607820" y="1883664"/>
            <a:chExt cx="9448278" cy="734790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7820" y="1883664"/>
              <a:ext cx="9448278" cy="713232"/>
            </a:xfrm>
            <a:prstGeom prst="rect">
              <a:avLst/>
            </a:prstGeom>
          </p:spPr>
        </p:pic>
        <p:sp>
          <p:nvSpPr>
            <p:cNvPr id="7" name="Pravokotnik 6"/>
            <p:cNvSpPr/>
            <p:nvPr/>
          </p:nvSpPr>
          <p:spPr>
            <a:xfrm>
              <a:off x="8052627" y="1883664"/>
              <a:ext cx="2819589" cy="734790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4572"/>
          <a:stretch/>
        </p:blipFill>
        <p:spPr>
          <a:xfrm>
            <a:off x="160512" y="2658079"/>
            <a:ext cx="6802263" cy="356378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356" y="4559358"/>
            <a:ext cx="3231918" cy="21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2"/>
          <p:cNvSpPr>
            <a:spLocks noGrp="1"/>
          </p:cNvSpPr>
          <p:nvPr>
            <p:ph type="body" sz="quarter" idx="10"/>
          </p:nvPr>
        </p:nvSpPr>
        <p:spPr>
          <a:xfrm>
            <a:off x="177542" y="196395"/>
            <a:ext cx="8853549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 – ISKANJE PO ZEMLJEVIDIH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98" y="1677242"/>
            <a:ext cx="2485401" cy="4659503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6848994" y="2023903"/>
            <a:ext cx="2182097" cy="4494137"/>
            <a:chOff x="9427464" y="1816588"/>
            <a:chExt cx="2752132" cy="4960848"/>
          </a:xfrm>
        </p:grpSpPr>
        <p:pic>
          <p:nvPicPr>
            <p:cNvPr id="8" name="Slika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7464" y="1816588"/>
              <a:ext cx="2752132" cy="4960848"/>
            </a:xfrm>
            <a:prstGeom prst="rect">
              <a:avLst/>
            </a:prstGeom>
          </p:spPr>
        </p:pic>
        <p:sp>
          <p:nvSpPr>
            <p:cNvPr id="9" name="Pravokotnik 8"/>
            <p:cNvSpPr/>
            <p:nvPr/>
          </p:nvSpPr>
          <p:spPr>
            <a:xfrm>
              <a:off x="9486794" y="3291840"/>
              <a:ext cx="2468880" cy="621792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696775" y="1908681"/>
            <a:ext cx="3259043" cy="2766908"/>
            <a:chOff x="3004442" y="1614668"/>
            <a:chExt cx="4951940" cy="3359668"/>
          </a:xfrm>
        </p:grpSpPr>
        <p:pic>
          <p:nvPicPr>
            <p:cNvPr id="11" name="Slika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4442" y="1625722"/>
              <a:ext cx="4951940" cy="3348614"/>
            </a:xfrm>
            <a:prstGeom prst="rect">
              <a:avLst/>
            </a:prstGeom>
          </p:spPr>
        </p:pic>
        <p:sp>
          <p:nvSpPr>
            <p:cNvPr id="12" name="Pravokotnik 11"/>
            <p:cNvSpPr/>
            <p:nvPr/>
          </p:nvSpPr>
          <p:spPr>
            <a:xfrm>
              <a:off x="3350186" y="1614668"/>
              <a:ext cx="2072206" cy="1165108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659134" y="1382159"/>
            <a:ext cx="3371957" cy="399261"/>
            <a:chOff x="7708283" y="1407745"/>
            <a:chExt cx="4471313" cy="366741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08283" y="1407745"/>
              <a:ext cx="4471313" cy="366741"/>
            </a:xfrm>
            <a:prstGeom prst="rect">
              <a:avLst/>
            </a:prstGeom>
          </p:spPr>
        </p:pic>
        <p:sp>
          <p:nvSpPr>
            <p:cNvPr id="15" name="Pravokotnik 14"/>
            <p:cNvSpPr/>
            <p:nvPr/>
          </p:nvSpPr>
          <p:spPr>
            <a:xfrm>
              <a:off x="8490177" y="1421488"/>
              <a:ext cx="462467" cy="352998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188" y="4802850"/>
            <a:ext cx="2910806" cy="1962275"/>
          </a:xfrm>
          <a:prstGeom prst="rect">
            <a:avLst/>
          </a:prstGeom>
        </p:spPr>
      </p:pic>
      <p:sp>
        <p:nvSpPr>
          <p:cNvPr id="17" name="Puščica dol 16"/>
          <p:cNvSpPr/>
          <p:nvPr/>
        </p:nvSpPr>
        <p:spPr>
          <a:xfrm rot="20170667">
            <a:off x="6487457" y="1931832"/>
            <a:ext cx="205731" cy="75667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8" name="Puščica dol 17"/>
          <p:cNvSpPr/>
          <p:nvPr/>
        </p:nvSpPr>
        <p:spPr>
          <a:xfrm rot="2013258">
            <a:off x="6379800" y="3863444"/>
            <a:ext cx="206646" cy="927205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928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941554" y="333202"/>
            <a:ext cx="7099192" cy="1079304"/>
          </a:xfrm>
        </p:spPr>
        <p:txBody>
          <a:bodyPr/>
          <a:lstStyle/>
          <a:p>
            <a:pPr algn="ctr"/>
            <a:r>
              <a:rPr lang="sl-SI" dirty="0" smtClean="0"/>
              <a:t>Uporabna geografija - POMOČ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80" y="1857080"/>
            <a:ext cx="8462755" cy="304485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872496" y="5346512"/>
            <a:ext cx="528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Stik z urednikom: </a:t>
            </a:r>
            <a:r>
              <a:rPr lang="sl-SI" dirty="0" smtClean="0">
                <a:hlinkClick r:id="rId3"/>
              </a:rPr>
              <a:t>uporabna.geografija@guest.arnes.si</a:t>
            </a:r>
            <a:r>
              <a:rPr lang="sl-SI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1776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4294967295"/>
          </p:nvPr>
        </p:nvSpPr>
        <p:spPr>
          <a:xfrm>
            <a:off x="884942" y="641900"/>
            <a:ext cx="7415213" cy="1079500"/>
          </a:xfrm>
        </p:spPr>
        <p:txBody>
          <a:bodyPr/>
          <a:lstStyle/>
          <a:p>
            <a:pPr marL="0" indent="0" algn="ctr">
              <a:buNone/>
            </a:pPr>
            <a:r>
              <a:rPr lang="sl-SI" b="1" dirty="0" smtClean="0"/>
              <a:t>Uporabna geografija – AVTORSKE PRAVICE</a:t>
            </a:r>
            <a:endParaRPr lang="sl-SI" b="1" dirty="0"/>
          </a:p>
        </p:txBody>
      </p:sp>
      <p:sp>
        <p:nvSpPr>
          <p:cNvPr id="4" name="Označba mesta vsebine 12"/>
          <p:cNvSpPr txBox="1">
            <a:spLocks/>
          </p:cNvSpPr>
          <p:nvPr/>
        </p:nvSpPr>
        <p:spPr>
          <a:xfrm>
            <a:off x="356706" y="1768722"/>
            <a:ext cx="4789036" cy="37266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800" i="1" dirty="0" smtClean="0"/>
              <a:t>Način uporabe je v skladu z licenco »</a:t>
            </a:r>
            <a:r>
              <a:rPr lang="sl-SI" sz="1800" i="1" dirty="0" err="1" smtClean="0"/>
              <a:t>Creative</a:t>
            </a:r>
            <a:r>
              <a:rPr lang="sl-SI" sz="1800" i="1" dirty="0" smtClean="0"/>
              <a:t> </a:t>
            </a:r>
            <a:r>
              <a:rPr lang="sl-SI" sz="1800" i="1" dirty="0" err="1" smtClean="0"/>
              <a:t>Commons</a:t>
            </a:r>
            <a:r>
              <a:rPr lang="sl-SI" sz="1800" i="1" dirty="0" smtClean="0"/>
              <a:t>«: »priznanje avtorstva - nekomercialno - deljenje pod istimi pogoji«, kar skupaj pomeni: "ta licenca dovoli uporabnikom avtorsko delo in njegove predelave reproducirati, distribuirati, dajati v najem, priobčiti javnosti in predelovati samo pod pogojem, da navedejo avtorja, da ne gre za komercialno uporabo in da tudi oni naprej širijo izvirna dela/predelave pod istimi pogoji" (več o licenci na naslovu </a:t>
            </a:r>
            <a:r>
              <a:rPr lang="sl-SI" sz="1800" i="1" u="sng" dirty="0" smtClean="0">
                <a:hlinkClick r:id="rId2"/>
              </a:rPr>
              <a:t>http://creativecommons.si</a:t>
            </a:r>
            <a:r>
              <a:rPr lang="sl-SI" sz="1800" i="1" dirty="0" smtClean="0"/>
              <a:t> in </a:t>
            </a:r>
            <a:r>
              <a:rPr lang="sl-SI" sz="1800" i="1" u="sng" dirty="0" smtClean="0">
                <a:hlinkClick r:id="rId3"/>
              </a:rPr>
              <a:t>http://creativecommons.org</a:t>
            </a:r>
            <a:r>
              <a:rPr lang="sl-SI" sz="1800" i="1" dirty="0" smtClean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800" b="1" dirty="0" smtClean="0">
                <a:solidFill>
                  <a:srgbClr val="FFC000"/>
                </a:solidFill>
              </a:rPr>
              <a:t>Za gradiva, katerih nisi avtor, obvezno preveri, ali so objavljena pod ustreznimi pogoji, ki ti dovoljujejo nadaljnjo objavo!</a:t>
            </a:r>
            <a:endParaRPr lang="sl-SI" sz="1800" b="1" dirty="0">
              <a:solidFill>
                <a:srgbClr val="FFC000"/>
              </a:solidFill>
            </a:endParaRPr>
          </a:p>
        </p:txBody>
      </p:sp>
      <p:pic>
        <p:nvPicPr>
          <p:cNvPr id="5" name="Picture 2" descr="Rezultat iskanja slik za creative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61" y="2417947"/>
            <a:ext cx="3441934" cy="296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2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Uporabna geografija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1199" y="1806772"/>
            <a:ext cx="7886700" cy="435133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Vsesplošna uporaba,</a:t>
            </a:r>
          </a:p>
          <a:p>
            <a:r>
              <a:rPr lang="sl-SI" sz="2400" dirty="0" smtClean="0"/>
              <a:t>čim širši krog uporabe,</a:t>
            </a:r>
          </a:p>
          <a:p>
            <a:r>
              <a:rPr lang="sl-SI" sz="2400" dirty="0" smtClean="0"/>
              <a:t>razširitev portala z vsebinami,</a:t>
            </a:r>
          </a:p>
          <a:p>
            <a:r>
              <a:rPr lang="sl-SI" sz="2400" dirty="0" smtClean="0"/>
              <a:t>pridobivanje aktivnih sodelavcev,</a:t>
            </a:r>
          </a:p>
          <a:p>
            <a:r>
              <a:rPr lang="sl-SI" sz="2400" dirty="0" smtClean="0"/>
              <a:t>…</a:t>
            </a:r>
          </a:p>
          <a:p>
            <a:endParaRPr lang="sl-SI" sz="2400" dirty="0"/>
          </a:p>
          <a:p>
            <a:pPr marL="0" indent="0">
              <a:buNone/>
            </a:pPr>
            <a:r>
              <a:rPr lang="sl-SI" sz="2400" dirty="0"/>
              <a:t>POVABILO </a:t>
            </a:r>
            <a:r>
              <a:rPr lang="sl-SI" sz="2400" dirty="0" smtClean="0"/>
              <a:t>… </a:t>
            </a:r>
            <a:r>
              <a:rPr lang="sl-SI" sz="2400" dirty="0"/>
              <a:t>k aktivni uporabnik spletišča.</a:t>
            </a:r>
          </a:p>
          <a:p>
            <a:endParaRPr lang="sl-SI" sz="2400" dirty="0"/>
          </a:p>
        </p:txBody>
      </p:sp>
      <p:sp>
        <p:nvSpPr>
          <p:cNvPr id="5" name="Pravokotnik 4"/>
          <p:cNvSpPr/>
          <p:nvPr/>
        </p:nvSpPr>
        <p:spPr>
          <a:xfrm>
            <a:off x="2395031" y="5561815"/>
            <a:ext cx="4599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hlinkClick r:id="rId2"/>
              </a:rPr>
              <a:t>http://uporabna.geografija.si/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016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7162" y="298811"/>
            <a:ext cx="7886700" cy="1325563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latin typeface="+mn-lt"/>
              </a:rPr>
              <a:t>Izvirna ideja</a:t>
            </a:r>
            <a:endParaRPr lang="sl-SI" sz="3200" b="1" dirty="0">
              <a:latin typeface="+mn-lt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52785230"/>
              </p:ext>
            </p:extLst>
          </p:nvPr>
        </p:nvGraphicFramePr>
        <p:xfrm>
          <a:off x="0" y="1661295"/>
          <a:ext cx="6395249" cy="459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oljeZBesedilom 8"/>
          <p:cNvSpPr txBox="1"/>
          <p:nvPr/>
        </p:nvSpPr>
        <p:spPr>
          <a:xfrm>
            <a:off x="2142303" y="3780678"/>
            <a:ext cx="132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l-SI" dirty="0"/>
              <a:t>raziskovanje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2957230" y="2116597"/>
            <a:ext cx="1214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l-SI" sz="2000" dirty="0"/>
              <a:t>šolska </a:t>
            </a:r>
          </a:p>
          <a:p>
            <a:pPr algn="ctr">
              <a:buNone/>
            </a:pPr>
            <a:r>
              <a:rPr lang="sl-SI" sz="2000" dirty="0"/>
              <a:t>geografija</a:t>
            </a:r>
          </a:p>
        </p:txBody>
      </p:sp>
      <p:sp>
        <p:nvSpPr>
          <p:cNvPr id="11" name="PoljeZBesedilom 10"/>
          <p:cNvSpPr txBox="1"/>
          <p:nvPr/>
        </p:nvSpPr>
        <p:spPr>
          <a:xfrm rot="18900000">
            <a:off x="1630396" y="2270485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l-SI" sz="2000" dirty="0" err="1"/>
              <a:t>GNSS</a:t>
            </a:r>
            <a:endParaRPr lang="sl-SI" sz="2000" dirty="0"/>
          </a:p>
        </p:txBody>
      </p:sp>
      <p:sp>
        <p:nvSpPr>
          <p:cNvPr id="12" name="PoljeZBesedilom 11"/>
          <p:cNvSpPr txBox="1"/>
          <p:nvPr/>
        </p:nvSpPr>
        <p:spPr>
          <a:xfrm rot="18900000">
            <a:off x="1613023" y="5208002"/>
            <a:ext cx="867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l-SI" sz="2000" dirty="0" err="1"/>
              <a:t>WWW</a:t>
            </a:r>
            <a:endParaRPr lang="sl-SI" sz="2000" dirty="0"/>
          </a:p>
        </p:txBody>
      </p:sp>
      <p:sp>
        <p:nvSpPr>
          <p:cNvPr id="13" name="PoljeZBesedilom 12"/>
          <p:cNvSpPr txBox="1"/>
          <p:nvPr/>
        </p:nvSpPr>
        <p:spPr>
          <a:xfrm rot="18900000">
            <a:off x="3975452" y="3655767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l-SI" dirty="0"/>
              <a:t>mobilni </a:t>
            </a:r>
          </a:p>
          <a:p>
            <a:pPr algn="ctr">
              <a:buNone/>
            </a:pPr>
            <a:r>
              <a:rPr lang="sl-SI" dirty="0"/>
              <a:t>telefoni</a:t>
            </a:r>
          </a:p>
        </p:txBody>
      </p:sp>
      <p:sp>
        <p:nvSpPr>
          <p:cNvPr id="6" name="PoljeZBesedilom 5"/>
          <p:cNvSpPr txBox="1"/>
          <p:nvPr/>
        </p:nvSpPr>
        <p:spPr>
          <a:xfrm rot="1218999">
            <a:off x="5679048" y="2425384"/>
            <a:ext cx="2924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Narediti pouk bolj zanimiv …</a:t>
            </a:r>
            <a:r>
              <a:rPr lang="sl-SI" dirty="0" smtClean="0"/>
              <a:t> z </a:t>
            </a:r>
            <a:r>
              <a:rPr lang="sl-SI" dirty="0"/>
              <a:t>IKT povezanimi storitvami, orodji in novimi </a:t>
            </a:r>
            <a:r>
              <a:rPr lang="sl-SI" dirty="0" smtClean="0"/>
              <a:t>pristopi.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 rot="20719552">
            <a:off x="5449794" y="4807892"/>
            <a:ext cx="327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Povezati različne šolske </a:t>
            </a:r>
            <a:r>
              <a:rPr lang="sl-SI" b="1" dirty="0" smtClean="0"/>
              <a:t>dejavnosti</a:t>
            </a:r>
            <a:r>
              <a:rPr lang="sl-SI" dirty="0"/>
              <a:t> </a:t>
            </a:r>
            <a:r>
              <a:rPr lang="sl-SI" dirty="0" smtClean="0"/>
              <a:t>… </a:t>
            </a:r>
            <a:r>
              <a:rPr lang="sl-SI" dirty="0"/>
              <a:t>interdisciplinarno terensko delo, ekskurzije …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318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2"/>
          <p:cNvSpPr>
            <a:spLocks noGrp="1"/>
          </p:cNvSpPr>
          <p:nvPr>
            <p:ph type="body" sz="quarter" idx="4294967295"/>
          </p:nvPr>
        </p:nvSpPr>
        <p:spPr>
          <a:xfrm>
            <a:off x="1298328" y="541270"/>
            <a:ext cx="6749871" cy="107930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sl-SI" sz="3200" b="1" dirty="0" smtClean="0"/>
              <a:t>Namen</a:t>
            </a:r>
            <a:endParaRPr lang="sl-SI" sz="3200" b="1" dirty="0"/>
          </a:p>
        </p:txBody>
      </p:sp>
      <p:sp>
        <p:nvSpPr>
          <p:cNvPr id="5" name="Označba mesta za vsebino 13"/>
          <p:cNvSpPr>
            <a:spLocks noGrp="1"/>
          </p:cNvSpPr>
          <p:nvPr>
            <p:ph type="body" sz="quarter" idx="4294967295"/>
          </p:nvPr>
        </p:nvSpPr>
        <p:spPr>
          <a:xfrm>
            <a:off x="227968" y="2293621"/>
            <a:ext cx="7016300" cy="417156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Pridobivanje novega znanja.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Orientacija (GNSS (GPS)).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Uporaba zemljevidov in GIS-ov.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Nadgrajevanje IKT veščin.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Praktične, življenjske veščine </a:t>
            </a:r>
          </a:p>
          <a:p>
            <a:pPr marL="904875" lvl="2" indent="-266700"/>
            <a:r>
              <a:rPr lang="sl-SI" dirty="0" smtClean="0"/>
              <a:t>načrtovanje poteka ekskurzije, časa, postankov, opreme…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l-SI" sz="2400" dirty="0" smtClean="0"/>
              <a:t>Medpredmetno in interdisciplinarno znanje</a:t>
            </a:r>
          </a:p>
          <a:p>
            <a:pPr marL="904875" lvl="2" indent="-266700"/>
            <a:r>
              <a:rPr lang="sl-SI" dirty="0" smtClean="0"/>
              <a:t>geografija, zgodovina, biologija …</a:t>
            </a:r>
          </a:p>
          <a:p>
            <a:pPr lvl="1" rtl="0"/>
            <a:endParaRPr lang="sl-SI" dirty="0" smtClean="0"/>
          </a:p>
        </p:txBody>
      </p:sp>
      <p:grpSp>
        <p:nvGrpSpPr>
          <p:cNvPr id="8" name="Skupina 7"/>
          <p:cNvGrpSpPr/>
          <p:nvPr/>
        </p:nvGrpSpPr>
        <p:grpSpPr>
          <a:xfrm>
            <a:off x="5247192" y="1136139"/>
            <a:ext cx="3660819" cy="2995258"/>
            <a:chOff x="7132701" y="2870077"/>
            <a:chExt cx="3596450" cy="3034365"/>
          </a:xfrm>
        </p:grpSpPr>
        <p:sp>
          <p:nvSpPr>
            <p:cNvPr id="9" name="Elipsa 8"/>
            <p:cNvSpPr/>
            <p:nvPr/>
          </p:nvSpPr>
          <p:spPr>
            <a:xfrm>
              <a:off x="8182737" y="3743532"/>
              <a:ext cx="1627632" cy="1536192"/>
            </a:xfrm>
            <a:prstGeom prst="ellipse">
              <a:avLst/>
            </a:prstGeom>
            <a:solidFill>
              <a:srgbClr val="92D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dirty="0" smtClean="0"/>
                <a:t>Spletišče</a:t>
              </a:r>
            </a:p>
            <a:p>
              <a:pPr algn="ctr"/>
              <a:r>
                <a:rPr lang="sl-SI" dirty="0" smtClean="0"/>
                <a:t>Uporabna geografija</a:t>
              </a:r>
              <a:endParaRPr lang="sl-SI" dirty="0"/>
            </a:p>
          </p:txBody>
        </p:sp>
        <p:sp>
          <p:nvSpPr>
            <p:cNvPr id="10" name="Elipsa 9"/>
            <p:cNvSpPr/>
            <p:nvPr/>
          </p:nvSpPr>
          <p:spPr>
            <a:xfrm>
              <a:off x="7132701" y="3608596"/>
              <a:ext cx="1228344" cy="104555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/>
                <a:t>Geografija</a:t>
              </a:r>
              <a:endParaRPr lang="sl-SI" sz="1200" dirty="0"/>
            </a:p>
          </p:txBody>
        </p:sp>
        <p:sp>
          <p:nvSpPr>
            <p:cNvPr id="11" name="Elipsa 10"/>
            <p:cNvSpPr/>
            <p:nvPr/>
          </p:nvSpPr>
          <p:spPr>
            <a:xfrm>
              <a:off x="7517321" y="4866750"/>
              <a:ext cx="1199388" cy="99576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/>
                <a:t>Zgodovina</a:t>
              </a:r>
              <a:endParaRPr lang="sl-SI" sz="1200" dirty="0"/>
            </a:p>
          </p:txBody>
        </p:sp>
        <p:sp>
          <p:nvSpPr>
            <p:cNvPr id="12" name="Elipsa 11"/>
            <p:cNvSpPr/>
            <p:nvPr/>
          </p:nvSpPr>
          <p:spPr>
            <a:xfrm>
              <a:off x="8439722" y="2870077"/>
              <a:ext cx="1097280" cy="9815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/>
                <a:t>Biologija</a:t>
              </a:r>
              <a:endParaRPr lang="sl-SI" sz="1200" dirty="0"/>
            </a:p>
          </p:txBody>
        </p:sp>
        <p:sp>
          <p:nvSpPr>
            <p:cNvPr id="13" name="Elipsa 12"/>
            <p:cNvSpPr/>
            <p:nvPr/>
          </p:nvSpPr>
          <p:spPr>
            <a:xfrm>
              <a:off x="9619679" y="3675052"/>
              <a:ext cx="1109472" cy="10206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1200" dirty="0" smtClean="0"/>
                <a:t>Kemija</a:t>
              </a:r>
              <a:endParaRPr lang="sl-SI" sz="1200" dirty="0"/>
            </a:p>
          </p:txBody>
        </p:sp>
        <p:sp>
          <p:nvSpPr>
            <p:cNvPr id="14" name="Elipsa 13"/>
            <p:cNvSpPr/>
            <p:nvPr/>
          </p:nvSpPr>
          <p:spPr>
            <a:xfrm>
              <a:off x="9088565" y="4958390"/>
              <a:ext cx="1101090" cy="94605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dirty="0" smtClean="0"/>
                <a:t>…</a:t>
              </a:r>
              <a:endParaRPr lang="sl-SI" dirty="0"/>
            </a:p>
          </p:txBody>
        </p:sp>
      </p:grpSp>
      <p:sp>
        <p:nvSpPr>
          <p:cNvPr id="2" name="PoljeZBesedilom 1"/>
          <p:cNvSpPr txBox="1"/>
          <p:nvPr/>
        </p:nvSpPr>
        <p:spPr>
          <a:xfrm>
            <a:off x="6497521" y="5572192"/>
            <a:ext cx="2278833" cy="1036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661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227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latin typeface="+mn-lt"/>
              </a:rPr>
              <a:t>Zgodovina</a:t>
            </a:r>
            <a:endParaRPr lang="sl-SI" sz="3200" b="1" dirty="0"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8968" y="186366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P</a:t>
            </a:r>
            <a:r>
              <a:rPr lang="sl-SI" sz="2400" dirty="0" smtClean="0"/>
              <a:t>odpora šolskim ekskurzijam</a:t>
            </a:r>
          </a:p>
          <a:p>
            <a:pPr marL="715963" lvl="2" indent="-273050"/>
            <a:r>
              <a:rPr lang="sl-SI" dirty="0"/>
              <a:t>obvezni, sestavni del </a:t>
            </a:r>
            <a:r>
              <a:rPr lang="sl-SI" dirty="0" smtClean="0"/>
              <a:t>izobraževanja,</a:t>
            </a:r>
          </a:p>
          <a:p>
            <a:pPr marL="715963" lvl="2" indent="-273050"/>
            <a:r>
              <a:rPr lang="sl-SI" dirty="0" smtClean="0"/>
              <a:t>medpredmetna povezovanja,</a:t>
            </a:r>
          </a:p>
          <a:p>
            <a:pPr marL="715963" lvl="2" indent="-273050"/>
            <a:r>
              <a:rPr lang="sl-SI" dirty="0" smtClean="0"/>
              <a:t>zahteve po kakovostni izvedbi,</a:t>
            </a:r>
          </a:p>
          <a:p>
            <a:pPr marL="715963" lvl="2" indent="-273050"/>
            <a:r>
              <a:rPr lang="sl-SI" dirty="0" smtClean="0"/>
              <a:t>olajšanje dela,</a:t>
            </a:r>
          </a:p>
          <a:p>
            <a:pPr marL="715963" lvl="2" indent="-273050"/>
            <a:r>
              <a:rPr lang="sl-SI" dirty="0" smtClean="0"/>
              <a:t>shramba in nadgradnja,</a:t>
            </a:r>
          </a:p>
          <a:p>
            <a:pPr marL="715963" lvl="2" indent="-273050"/>
            <a:r>
              <a:rPr lang="sl-SI" dirty="0" smtClean="0"/>
              <a:t>…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2" y="3702815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6930" y="30856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latin typeface="+mn-lt"/>
              </a:rPr>
              <a:t>Zgodovina</a:t>
            </a:r>
            <a:endParaRPr lang="sl-SI" sz="3200" b="1" dirty="0">
              <a:latin typeface="+mn-lt"/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345846" y="1960561"/>
            <a:ext cx="7886700" cy="4351338"/>
          </a:xfrm>
        </p:spPr>
        <p:txBody>
          <a:bodyPr/>
          <a:lstStyle/>
          <a:p>
            <a:r>
              <a:rPr lang="sl-SI" dirty="0" err="1" smtClean="0"/>
              <a:t>Moodle</a:t>
            </a:r>
            <a:endParaRPr lang="sl-SI" dirty="0" smtClean="0"/>
          </a:p>
          <a:p>
            <a:r>
              <a:rPr lang="sl-SI" dirty="0" err="1" smtClean="0"/>
              <a:t>ArcGIS</a:t>
            </a: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62" y="2029019"/>
            <a:ext cx="6736490" cy="421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4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>
            <a:spLocks noGrp="1"/>
          </p:cNvSpPr>
          <p:nvPr>
            <p:ph type="body" sz="quarter" idx="11"/>
          </p:nvPr>
        </p:nvSpPr>
        <p:spPr>
          <a:xfrm>
            <a:off x="377715" y="1723067"/>
            <a:ext cx="8271819" cy="4315145"/>
          </a:xfrm>
        </p:spPr>
        <p:txBody>
          <a:bodyPr/>
          <a:lstStyle/>
          <a:p>
            <a:r>
              <a:rPr lang="sl-SI" b="1" dirty="0">
                <a:hlinkClick r:id="rId2"/>
              </a:rPr>
              <a:t>http://uporabna.geografija.si/</a:t>
            </a:r>
            <a:endParaRPr lang="sl-SI" b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sl-SI" dirty="0" smtClean="0"/>
              <a:t>Nadgradnja </a:t>
            </a:r>
            <a:r>
              <a:rPr lang="sl-SI" dirty="0"/>
              <a:t>spletišča </a:t>
            </a:r>
            <a:r>
              <a:rPr lang="sl-SI" dirty="0">
                <a:hlinkClick r:id="rId3"/>
              </a:rPr>
              <a:t>http://www.ekskurzije.si/moodle</a:t>
            </a:r>
            <a:r>
              <a:rPr lang="sl-SI" dirty="0" smtClean="0">
                <a:hlinkClick r:id="rId3"/>
              </a:rPr>
              <a:t>/</a:t>
            </a:r>
            <a:r>
              <a:rPr lang="sl-SI" dirty="0" smtClean="0"/>
              <a:t>.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sl-SI" dirty="0"/>
              <a:t>Š</a:t>
            </a:r>
            <a:r>
              <a:rPr lang="sl-SI" dirty="0" smtClean="0"/>
              <a:t>iroka </a:t>
            </a:r>
            <a:r>
              <a:rPr lang="sl-SI" dirty="0"/>
              <a:t>IKT podpora poučevanju, raziskovanju in prostemu </a:t>
            </a:r>
            <a:r>
              <a:rPr lang="sl-SI" dirty="0" smtClean="0"/>
              <a:t>času.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1800" dirty="0" smtClean="0"/>
              <a:t>ekskurzije</a:t>
            </a:r>
            <a:r>
              <a:rPr lang="sl-SI" sz="1800" dirty="0"/>
              <a:t>, mobilne aplikacije, oprema, meritve, literatura, spletno anketiranje, multimedijska </a:t>
            </a:r>
            <a:r>
              <a:rPr lang="sl-SI" sz="1800" dirty="0" smtClean="0"/>
              <a:t>orodja …</a:t>
            </a:r>
            <a:endParaRPr lang="sl-SI" sz="1800" dirty="0"/>
          </a:p>
          <a:p>
            <a:r>
              <a:rPr lang="sl-SI" dirty="0" smtClean="0"/>
              <a:t> </a:t>
            </a:r>
          </a:p>
          <a:p>
            <a:r>
              <a:rPr lang="sl-SI" dirty="0" smtClean="0"/>
              <a:t>Tehnična podpora:</a:t>
            </a:r>
            <a:endParaRPr lang="sl-SI" dirty="0"/>
          </a:p>
          <a:p>
            <a:pPr lvl="2"/>
            <a:r>
              <a:rPr lang="sl-SI" dirty="0" err="1"/>
              <a:t>ArcGIS</a:t>
            </a:r>
            <a:r>
              <a:rPr lang="sl-SI" dirty="0"/>
              <a:t> </a:t>
            </a:r>
            <a:r>
              <a:rPr lang="sl-SI" dirty="0" err="1"/>
              <a:t>Online</a:t>
            </a:r>
            <a:endParaRPr lang="sl-SI" dirty="0"/>
          </a:p>
          <a:p>
            <a:pPr lvl="2"/>
            <a:r>
              <a:rPr lang="sl-SI" dirty="0" err="1"/>
              <a:t>Moodle</a:t>
            </a:r>
            <a:endParaRPr lang="sl-SI" dirty="0"/>
          </a:p>
          <a:p>
            <a:pPr lvl="2"/>
            <a:r>
              <a:rPr lang="sl-SI" dirty="0" err="1"/>
              <a:t>Wordpress</a:t>
            </a:r>
            <a:endParaRPr lang="sl-SI" dirty="0"/>
          </a:p>
          <a:p>
            <a:endParaRPr lang="sl-SI" dirty="0"/>
          </a:p>
        </p:txBody>
      </p:sp>
      <p:sp>
        <p:nvSpPr>
          <p:cNvPr id="5" name="Naslov 12"/>
          <p:cNvSpPr>
            <a:spLocks noGrp="1"/>
          </p:cNvSpPr>
          <p:nvPr>
            <p:ph type="body" sz="quarter" idx="10"/>
          </p:nvPr>
        </p:nvSpPr>
        <p:spPr>
          <a:xfrm>
            <a:off x="964029" y="382322"/>
            <a:ext cx="7099192" cy="1079304"/>
          </a:xfrm>
        </p:spPr>
        <p:txBody>
          <a:bodyPr rtlCol="0">
            <a:normAutofit/>
          </a:bodyPr>
          <a:lstStyle/>
          <a:p>
            <a:pPr algn="ctr" rtl="0"/>
            <a:r>
              <a:rPr lang="sl-SI" dirty="0" smtClean="0"/>
              <a:t>Uporabna geografija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91" y="4968963"/>
            <a:ext cx="1834399" cy="113960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09" y="5420412"/>
            <a:ext cx="2548037" cy="9669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4" y="3606418"/>
            <a:ext cx="1323396" cy="13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 dirty="0">
                <a:latin typeface="+mn-lt"/>
              </a:rPr>
              <a:t>Uporabna geografija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55273" y="186686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S</a:t>
            </a:r>
            <a:r>
              <a:rPr lang="sl-SI" sz="2400" dirty="0" smtClean="0"/>
              <a:t>odelavci</a:t>
            </a:r>
          </a:p>
          <a:p>
            <a:pPr marL="631825" lvl="2" indent="-273050"/>
            <a:r>
              <a:rPr lang="sl-SI" dirty="0" smtClean="0"/>
              <a:t>Oddelek za geografijo FF UL</a:t>
            </a:r>
          </a:p>
          <a:p>
            <a:pPr marL="631825" lvl="2" indent="-273050"/>
            <a:r>
              <a:rPr lang="sl-SI" dirty="0" smtClean="0"/>
              <a:t>učitelji in pedagogi</a:t>
            </a:r>
          </a:p>
          <a:p>
            <a:pPr marL="631825" lvl="2" indent="-273050"/>
            <a:r>
              <a:rPr lang="sl-SI" dirty="0" smtClean="0"/>
              <a:t>računalniško podjetje A1</a:t>
            </a:r>
          </a:p>
          <a:p>
            <a:pPr marL="631825" lvl="2" indent="-273050"/>
            <a:r>
              <a:rPr lang="sl-SI" dirty="0" smtClean="0"/>
              <a:t>ARNES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49" y="5239301"/>
            <a:ext cx="1262309" cy="12155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t="12257" r="18732" b="-1278"/>
          <a:stretch/>
        </p:blipFill>
        <p:spPr>
          <a:xfrm>
            <a:off x="5229346" y="1866862"/>
            <a:ext cx="1470582" cy="131323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71" y="3868143"/>
            <a:ext cx="1371158" cy="13711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73" y="3548369"/>
            <a:ext cx="1354930" cy="135493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35" y="3868143"/>
            <a:ext cx="2456907" cy="76691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60" y="5629515"/>
            <a:ext cx="2519959" cy="62999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3" t="4347" b="-1"/>
          <a:stretch/>
        </p:blipFill>
        <p:spPr>
          <a:xfrm>
            <a:off x="7157883" y="2080904"/>
            <a:ext cx="1350433" cy="13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881874" y="252695"/>
            <a:ext cx="7099192" cy="1079304"/>
          </a:xfrm>
        </p:spPr>
        <p:txBody>
          <a:bodyPr/>
          <a:lstStyle/>
          <a:p>
            <a:pPr algn="ctr"/>
            <a:r>
              <a:rPr lang="sl-SI" dirty="0"/>
              <a:t>Uporabna </a:t>
            </a:r>
            <a:r>
              <a:rPr lang="sl-SI" dirty="0" smtClean="0"/>
              <a:t>geografija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7" r="1888" b="5568"/>
          <a:stretch/>
        </p:blipFill>
        <p:spPr>
          <a:xfrm>
            <a:off x="300653" y="1331999"/>
            <a:ext cx="8576647" cy="532009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943100" y="4705984"/>
            <a:ext cx="5953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smtClean="0">
                <a:solidFill>
                  <a:schemeClr val="bg1"/>
                </a:solidFill>
              </a:rPr>
              <a:t>Spletišče lahko uporabimo: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sl-SI" sz="2200" dirty="0" smtClean="0">
                <a:solidFill>
                  <a:schemeClr val="bg1"/>
                </a:solidFill>
              </a:rPr>
              <a:t>pri delu, v šoli, med študijem, v prostem času,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chemeClr val="bg1"/>
                </a:solidFill>
              </a:rPr>
              <a:t>p</a:t>
            </a:r>
            <a:r>
              <a:rPr lang="sl-SI" sz="2200" dirty="0" smtClean="0">
                <a:solidFill>
                  <a:schemeClr val="bg1"/>
                </a:solidFill>
              </a:rPr>
              <a:t>ri iskanju odgovorov na geografska vprašanja,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sl-SI" sz="2200" dirty="0" smtClean="0">
                <a:solidFill>
                  <a:schemeClr val="bg1"/>
                </a:solidFill>
              </a:rPr>
              <a:t>…</a:t>
            </a:r>
            <a:endParaRPr lang="sl-SI" sz="2200" dirty="0">
              <a:solidFill>
                <a:schemeClr val="bg1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41" y="3585910"/>
            <a:ext cx="7946270" cy="966173"/>
          </a:xfrm>
          <a:prstGeom prst="rect">
            <a:avLst/>
          </a:prstGeom>
        </p:spPr>
      </p:pic>
      <p:sp>
        <p:nvSpPr>
          <p:cNvPr id="6" name="Puščica dol 5"/>
          <p:cNvSpPr/>
          <p:nvPr/>
        </p:nvSpPr>
        <p:spPr>
          <a:xfrm rot="2026261">
            <a:off x="5901049" y="2229699"/>
            <a:ext cx="422700" cy="1268822"/>
          </a:xfrm>
          <a:prstGeom prst="downArrow">
            <a:avLst/>
          </a:prstGeom>
          <a:solidFill>
            <a:schemeClr val="accent4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64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970</Words>
  <Application>Microsoft Office PowerPoint</Application>
  <PresentationFormat>Diaprojekcija na zaslonu (4:3)</PresentationFormat>
  <Paragraphs>187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28" baseType="lpstr">
      <vt:lpstr>Office Theme</vt:lpstr>
      <vt:lpstr>Tabor DUGS – Ljubljansko barje 2019</vt:lpstr>
      <vt:lpstr>Tradicionalna in/ali uporabna geografija</vt:lpstr>
      <vt:lpstr>Izvirna ideja</vt:lpstr>
      <vt:lpstr>PowerPointova predstavitev</vt:lpstr>
      <vt:lpstr>Zgodovina</vt:lpstr>
      <vt:lpstr>Zgodovina</vt:lpstr>
      <vt:lpstr>PowerPointova predstavitev</vt:lpstr>
      <vt:lpstr>Uporabna geografija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Uporabna geografija – aplikacije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Uporabna geografija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Mitja Ribic</dc:creator>
  <cp:lastModifiedBy>Gospodinjstvo</cp:lastModifiedBy>
  <cp:revision>93</cp:revision>
  <dcterms:created xsi:type="dcterms:W3CDTF">2015-02-26T08:26:11Z</dcterms:created>
  <dcterms:modified xsi:type="dcterms:W3CDTF">2019-10-04T15:56:47Z</dcterms:modified>
</cp:coreProperties>
</file>