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1" r:id="rId14"/>
    <p:sldId id="276" r:id="rId15"/>
    <p:sldId id="260" r:id="rId16"/>
    <p:sldId id="277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a\Documents\9.%20C%20RAZREDNIK\Zveze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veze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a\Documents\9.%20C%20RAZREDNIK\Zveze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(List1!$A$2:$A$7;List1!$A$9:$A$10)</c:f>
              <c:strCache>
                <c:ptCount val="8"/>
                <c:pt idx="0">
                  <c:v>1938/39</c:v>
                </c:pt>
                <c:pt idx="1">
                  <c:v>1945/46</c:v>
                </c:pt>
                <c:pt idx="2">
                  <c:v>1964/65</c:v>
                </c:pt>
                <c:pt idx="3">
                  <c:v>1975/76</c:v>
                </c:pt>
                <c:pt idx="4">
                  <c:v>1980/81</c:v>
                </c:pt>
                <c:pt idx="5">
                  <c:v>1991/91</c:v>
                </c:pt>
                <c:pt idx="6">
                  <c:v>2010/11</c:v>
                </c:pt>
                <c:pt idx="7">
                  <c:v>2019/20</c:v>
                </c:pt>
              </c:strCache>
            </c:strRef>
          </c:cat>
          <c:val>
            <c:numRef>
              <c:f>(List1!$B$2:$B$7;List1!$B$9:$B$10)</c:f>
              <c:numCache>
                <c:formatCode>General</c:formatCode>
                <c:ptCount val="8"/>
                <c:pt idx="0">
                  <c:v>80</c:v>
                </c:pt>
                <c:pt idx="1">
                  <c:v>129</c:v>
                </c:pt>
                <c:pt idx="2">
                  <c:v>230</c:v>
                </c:pt>
                <c:pt idx="3">
                  <c:v>322</c:v>
                </c:pt>
                <c:pt idx="4">
                  <c:v>409</c:v>
                </c:pt>
                <c:pt idx="5">
                  <c:v>410</c:v>
                </c:pt>
                <c:pt idx="6">
                  <c:v>842</c:v>
                </c:pt>
                <c:pt idx="7">
                  <c:v>1216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112000"/>
        <c:axId val="94168960"/>
        <c:axId val="0"/>
      </c:bar3DChart>
      <c:catAx>
        <c:axId val="94112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šolsko leto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4168960"/>
        <c:crosses val="autoZero"/>
        <c:auto val="1"/>
        <c:lblAlgn val="ctr"/>
        <c:lblOffset val="100"/>
        <c:noMultiLvlLbl val="0"/>
      </c:catAx>
      <c:valAx>
        <c:axId val="9416896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sl-SI"/>
                  <a:t>število otrok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11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List1!$A$1:$A$10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List1!$B$1:$B$10</c:f>
              <c:numCache>
                <c:formatCode>General</c:formatCode>
                <c:ptCount val="10"/>
                <c:pt idx="0">
                  <c:v>842</c:v>
                </c:pt>
                <c:pt idx="1">
                  <c:v>840</c:v>
                </c:pt>
                <c:pt idx="2">
                  <c:v>867</c:v>
                </c:pt>
                <c:pt idx="3">
                  <c:v>895</c:v>
                </c:pt>
                <c:pt idx="4">
                  <c:v>943</c:v>
                </c:pt>
                <c:pt idx="5">
                  <c:v>1004</c:v>
                </c:pt>
                <c:pt idx="6">
                  <c:v>1068</c:v>
                </c:pt>
                <c:pt idx="7">
                  <c:v>1113</c:v>
                </c:pt>
                <c:pt idx="8">
                  <c:v>1186</c:v>
                </c:pt>
                <c:pt idx="9">
                  <c:v>1216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058944"/>
        <c:axId val="95077504"/>
        <c:axId val="0"/>
      </c:bar3DChart>
      <c:catAx>
        <c:axId val="9505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šolsko leto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5077504"/>
        <c:crosses val="autoZero"/>
        <c:auto val="1"/>
        <c:lblAlgn val="ctr"/>
        <c:lblOffset val="100"/>
        <c:noMultiLvlLbl val="0"/>
      </c:catAx>
      <c:valAx>
        <c:axId val="9507750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sl-SI"/>
                  <a:t>število otrok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058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List1!$A$2:$A$5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1298</c:v>
                </c:pt>
                <c:pt idx="1">
                  <c:v>1311</c:v>
                </c:pt>
                <c:pt idx="2">
                  <c:v>1331</c:v>
                </c:pt>
                <c:pt idx="3">
                  <c:v>1364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981120"/>
        <c:axId val="94987392"/>
        <c:axId val="0"/>
      </c:bar3DChart>
      <c:catAx>
        <c:axId val="9498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šolsko leto</a:t>
                </a:r>
              </a:p>
            </c:rich>
          </c:tx>
          <c:overlay val="0"/>
        </c:title>
        <c:majorTickMark val="out"/>
        <c:minorTickMark val="none"/>
        <c:tickLblPos val="nextTo"/>
        <c:crossAx val="94987392"/>
        <c:crosses val="autoZero"/>
        <c:auto val="1"/>
        <c:lblAlgn val="ctr"/>
        <c:lblOffset val="100"/>
        <c:noMultiLvlLbl val="0"/>
      </c:catAx>
      <c:valAx>
        <c:axId val="9498739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sl-SI"/>
                  <a:t>število otrok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98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13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919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9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261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7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484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590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230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473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23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930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63B9-71BA-48AC-BDFD-0E8AC235614C}" type="datetimeFigureOut">
              <a:rPr lang="sl-SI" smtClean="0"/>
              <a:t>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1A66-6C4A-462F-BD64-2A665F7E9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7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oja-global.com/?portfolio=os-skoflji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elimlje.si/zelimeljske-znamenitost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62544" y="1214438"/>
            <a:ext cx="9005455" cy="5643562"/>
          </a:xfrm>
        </p:spPr>
        <p:txBody>
          <a:bodyPr>
            <a:normAutofit/>
          </a:bodyPr>
          <a:lstStyle/>
          <a:p>
            <a:r>
              <a:rPr lang="sl-SI" dirty="0"/>
              <a:t> </a:t>
            </a:r>
            <a:r>
              <a:rPr lang="sl-SI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NARAŠČANJE   </a:t>
            </a:r>
            <a:r>
              <a:rPr lang="sl-SI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ŠTEVILA </a:t>
            </a:r>
            <a:r>
              <a:rPr lang="sl-SI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UČENCEV NA OŠ ŠKOFLJICA</a:t>
            </a:r>
            <a:endParaRPr lang="sl-SI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771886" y="4376928"/>
            <a:ext cx="2200658" cy="646176"/>
          </a:xfrm>
        </p:spPr>
        <p:txBody>
          <a:bodyPr>
            <a:normAutofit/>
          </a:bodyPr>
          <a:lstStyle/>
          <a:p>
            <a:r>
              <a:rPr lang="sl-SI" sz="1200" dirty="0">
                <a:solidFill>
                  <a:schemeClr val="tx2"/>
                </a:solidFill>
                <a:hlinkClick r:id="rId2"/>
              </a:rPr>
              <a:t>http://www.hoja-global.com/?portfolio=os-skofljica</a:t>
            </a:r>
            <a:endParaRPr lang="sl-SI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hoja-global.com/wp-content/uploads/2015/03/MG_1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36" y="0"/>
            <a:ext cx="7882127" cy="52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Kolektiv OŠ Škofljica 2018/2019</a:t>
            </a:r>
            <a:endParaRPr lang="sl-SI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54" y="1690688"/>
            <a:ext cx="918849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Število učencev OŠ Škofljica od 1938 - 1981</a:t>
            </a:r>
            <a:endParaRPr lang="sl-SI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7" y="1342473"/>
            <a:ext cx="10316170" cy="56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Število učencev na OŠ Škofljica 1939 – 2019/20</a:t>
            </a:r>
            <a:endParaRPr lang="sl-SI" b="1" dirty="0"/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538606"/>
              </p:ext>
            </p:extLst>
          </p:nvPr>
        </p:nvGraphicFramePr>
        <p:xfrm>
          <a:off x="1159099" y="1352282"/>
          <a:ext cx="10032642" cy="540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4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1067"/>
              </p:ext>
            </p:extLst>
          </p:nvPr>
        </p:nvGraphicFramePr>
        <p:xfrm>
          <a:off x="838200" y="1283251"/>
          <a:ext cx="10513168" cy="53126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91392"/>
                <a:gridCol w="1224832"/>
                <a:gridCol w="1306181"/>
                <a:gridCol w="1728131"/>
                <a:gridCol w="1358176"/>
                <a:gridCol w="1372832"/>
                <a:gridCol w="1439776"/>
                <a:gridCol w="1291848"/>
              </a:tblGrid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 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Zavod OŠ Škofljica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Oddelki po šolah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138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Štev.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Šolsko leto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Število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učencev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Število oddelkov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OŠ Škofljica - RS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OŠ </a:t>
                      </a:r>
                      <a:r>
                        <a:rPr lang="sl-SI" sz="2400" dirty="0" smtClean="0">
                          <a:effectLst/>
                        </a:rPr>
                        <a:t>Škofljica</a:t>
                      </a:r>
                      <a:r>
                        <a:rPr lang="sl-SI" sz="2400" baseline="0" dirty="0" smtClean="0">
                          <a:effectLst/>
                        </a:rPr>
                        <a:t> </a:t>
                      </a:r>
                      <a:r>
                        <a:rPr lang="sl-SI" sz="2400" dirty="0" smtClean="0">
                          <a:effectLst/>
                        </a:rPr>
                        <a:t>- </a:t>
                      </a:r>
                      <a:r>
                        <a:rPr lang="sl-SI" sz="2400" dirty="0">
                          <a:effectLst/>
                        </a:rPr>
                        <a:t>PS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PŠ Lavrica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PŠ Želimlje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2010/11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842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38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19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2011/12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840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38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16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16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3.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2012/13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867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38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15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2013/14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895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38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15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2014/15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943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38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15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2015/16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1004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16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7.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2016/17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1068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45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16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10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8.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2017/18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1113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49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19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11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9.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2018/19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1186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17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16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10.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2019/20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1216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53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19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18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14</a:t>
                      </a:r>
                      <a:endParaRPr lang="sl-S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2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80" y="1"/>
            <a:ext cx="3511600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Število učencev na OŠ Škofljica 2010 – 2019/20</a:t>
            </a:r>
            <a:endParaRPr lang="sl-SI" b="1" dirty="0"/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285218"/>
              </p:ext>
            </p:extLst>
          </p:nvPr>
        </p:nvGraphicFramePr>
        <p:xfrm>
          <a:off x="1146219" y="1405706"/>
          <a:ext cx="9581882" cy="545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5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1" y="993438"/>
            <a:ext cx="8693649" cy="4846740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780287"/>
          </a:xfrm>
        </p:spPr>
        <p:txBody>
          <a:bodyPr/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Šolsko leto 2019/20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Pogled v prihodnost</a:t>
            </a:r>
            <a:endParaRPr lang="sl-SI" b="1" dirty="0"/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232145"/>
              </p:ext>
            </p:extLst>
          </p:nvPr>
        </p:nvGraphicFramePr>
        <p:xfrm>
          <a:off x="347730" y="1519707"/>
          <a:ext cx="11075831" cy="491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6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69926"/>
            <a:ext cx="10515600" cy="6121146"/>
          </a:xfrm>
        </p:spPr>
        <p:txBody>
          <a:bodyPr/>
          <a:lstStyle/>
          <a:p>
            <a:r>
              <a:rPr lang="sl-SI" dirty="0" smtClean="0"/>
              <a:t>             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Občina Škofljica</a:t>
            </a:r>
            <a:b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u="sng" dirty="0" smtClean="0"/>
              <a:t>število prebivalcev</a:t>
            </a:r>
            <a:r>
              <a:rPr lang="sl-SI" dirty="0" smtClean="0"/>
              <a:t>: 11 180 </a:t>
            </a:r>
            <a:r>
              <a:rPr lang="sl-SI" sz="1200" dirty="0" smtClean="0"/>
              <a:t>(</a:t>
            </a:r>
            <a:r>
              <a:rPr lang="sl-SI" sz="1600" dirty="0" smtClean="0"/>
              <a:t>vir: Statistični urad RS, 1. 7. 2019)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v 18 naseljih</a:t>
            </a:r>
            <a:br>
              <a:rPr lang="sl-SI" dirty="0" smtClean="0"/>
            </a:br>
            <a:r>
              <a:rPr lang="sl-SI" sz="3600" dirty="0" smtClean="0"/>
              <a:t>(2016: 10 790 preb. </a:t>
            </a:r>
            <a:r>
              <a:rPr lang="sl-SI" sz="3600" dirty="0" smtClean="0">
                <a:sym typeface="Wingdings" panose="05000000000000000000" pitchFamily="2" charset="2"/>
              </a:rPr>
              <a:t> 53. v Slo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>1994: </a:t>
            </a:r>
            <a:r>
              <a:rPr lang="sl-SI" sz="3600" dirty="0"/>
              <a:t> </a:t>
            </a:r>
            <a:r>
              <a:rPr lang="sl-SI" sz="3600" dirty="0" smtClean="0"/>
              <a:t>5400 preb.</a:t>
            </a:r>
            <a:r>
              <a:rPr lang="sl-SI" sz="3600" dirty="0" smtClean="0">
                <a:sym typeface="Wingdings" panose="05000000000000000000" pitchFamily="2" charset="2"/>
              </a:rPr>
              <a:t>)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u="sng" dirty="0" smtClean="0"/>
              <a:t>površina</a:t>
            </a:r>
            <a:r>
              <a:rPr lang="sl-SI" dirty="0" smtClean="0"/>
              <a:t>: 43,3 km</a:t>
            </a:r>
            <a:r>
              <a:rPr lang="sl-SI" baseline="30000" dirty="0" smtClean="0"/>
              <a:t>2</a:t>
            </a:r>
            <a:r>
              <a:rPr lang="sl-SI" dirty="0" smtClean="0"/>
              <a:t>  </a:t>
            </a:r>
            <a:r>
              <a:rPr lang="sl-SI" sz="3600" dirty="0" smtClean="0"/>
              <a:t>(142. v Slo)</a:t>
            </a:r>
            <a:endParaRPr lang="sl-SI" sz="3600" dirty="0"/>
          </a:p>
        </p:txBody>
      </p:sp>
      <p:pic>
        <p:nvPicPr>
          <p:cNvPr id="10" name="Slika 9" descr="https://skofljica.si/P/barven-znak-skofljica.png?pic=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4" y="169926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" y="-97535"/>
            <a:ext cx="10692384" cy="3364992"/>
          </a:xfrm>
        </p:spPr>
        <p:txBody>
          <a:bodyPr>
            <a:normAutofit/>
          </a:bodyPr>
          <a:lstStyle/>
          <a:p>
            <a:r>
              <a:rPr lang="sl-SI" u="sng" dirty="0" smtClean="0"/>
              <a:t>Občinski praznik</a:t>
            </a:r>
            <a:r>
              <a:rPr lang="sl-SI" dirty="0" smtClean="0"/>
              <a:t>: </a:t>
            </a:r>
            <a:r>
              <a:rPr lang="sl-SI" dirty="0">
                <a:solidFill>
                  <a:srgbClr val="FF0000"/>
                </a:solidFill>
              </a:rPr>
              <a:t>1. </a:t>
            </a:r>
            <a:r>
              <a:rPr lang="sl-SI" dirty="0" smtClean="0">
                <a:solidFill>
                  <a:srgbClr val="FF0000"/>
                </a:solidFill>
              </a:rPr>
              <a:t>september</a:t>
            </a:r>
            <a:r>
              <a:rPr lang="sl-SI" dirty="0"/>
              <a:t> </a:t>
            </a:r>
            <a:br>
              <a:rPr lang="sl-SI" dirty="0"/>
            </a:br>
            <a:r>
              <a:rPr lang="sl-SI" dirty="0" smtClean="0"/>
              <a:t>1903</a:t>
            </a:r>
            <a:r>
              <a:rPr lang="sl-SI" dirty="0"/>
              <a:t>. leta, se je začel reden šolski pouk v novi šoli v Želimljem, ki je bila zgrajena na pobudo Frana Saleškega Finžgarja,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župnika </a:t>
            </a:r>
            <a:r>
              <a:rPr lang="sl-SI" dirty="0"/>
              <a:t>v Želimljem. 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2" y="3267456"/>
            <a:ext cx="5339099" cy="359054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377184" y="6304002"/>
            <a:ext cx="1754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smtClean="0">
                <a:hlinkClick r:id="rId3"/>
              </a:rPr>
              <a:t>https://zelimlje.si/zelimeljske-znamenitosti</a:t>
            </a:r>
            <a:r>
              <a:rPr lang="sl-SI" dirty="0" smtClean="0">
                <a:hlinkClick r:id="rId3"/>
              </a:rPr>
              <a:t>/</a:t>
            </a:r>
            <a:endParaRPr lang="sl-SI" dirty="0"/>
          </a:p>
        </p:txBody>
      </p:sp>
      <p:pic>
        <p:nvPicPr>
          <p:cNvPr id="3074" name="Picture 2" descr="https://zelimlje.si/wp-content/uploads/2018/11/finzgar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6" y="3133724"/>
            <a:ext cx="23812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Škofljica med leti 1928 in 1947</a:t>
            </a:r>
            <a:endParaRPr lang="sl-SI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6" y="1393644"/>
            <a:ext cx="8357577" cy="52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r="2237" b="9788"/>
          <a:stretch/>
        </p:blipFill>
        <p:spPr>
          <a:xfrm>
            <a:off x="1784558" y="455277"/>
            <a:ext cx="8378483" cy="61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95" y="1027906"/>
            <a:ext cx="6809156" cy="53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Šolski okoliš leta 1954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78" y="1306872"/>
            <a:ext cx="4299849" cy="55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2" y="178967"/>
            <a:ext cx="9015210" cy="66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Kolektiv OŠ ŠKOFLJICA 1979/1980</a:t>
            </a:r>
            <a:endParaRPr lang="sl-SI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643" y="1587657"/>
            <a:ext cx="6718713" cy="49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194</Words>
  <Application>Microsoft Office PowerPoint</Application>
  <PresentationFormat>Po meri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 NARAŠČANJE   ŠTEVILA UČENCEV NA OŠ ŠKOFLJICA</vt:lpstr>
      <vt:lpstr>             Občina Škofljica  število prebivalcev: 11 180 (vir: Statistični urad RS, 1. 7. 2019)  v 18 naseljih (2016: 10 790 preb.  53. v Slo 1994:  5400 preb.)  površina: 43,3 km2  (142. v Slo)</vt:lpstr>
      <vt:lpstr>Občinski praznik: 1. september  1903. leta, se je začel reden šolski pouk v novi šoli v Želimljem, ki je bila zgrajena na pobudo Frana Saleškega Finžgarja,  župnika v Želimljem. </vt:lpstr>
      <vt:lpstr>Škofljica med leti 1928 in 1947</vt:lpstr>
      <vt:lpstr>PowerPointova predstavitev</vt:lpstr>
      <vt:lpstr>PowerPointova predstavitev</vt:lpstr>
      <vt:lpstr>Šolski okoliš leta 1954</vt:lpstr>
      <vt:lpstr>PowerPointova predstavitev</vt:lpstr>
      <vt:lpstr>Kolektiv OŠ ŠKOFLJICA 1979/1980</vt:lpstr>
      <vt:lpstr>Kolektiv OŠ Škofljica 2018/2019</vt:lpstr>
      <vt:lpstr>Število učencev OŠ Škofljica od 1938 - 1981</vt:lpstr>
      <vt:lpstr>Število učencev na OŠ Škofljica 1939 – 2019/20</vt:lpstr>
      <vt:lpstr>PowerPointova predstavitev</vt:lpstr>
      <vt:lpstr>Število učencev na OŠ Škofljica 2010 – 2019/20</vt:lpstr>
      <vt:lpstr>Šolsko leto 2019/20</vt:lpstr>
      <vt:lpstr>Pogled v prihodnost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NARAŠČANJE ŠTEVILA UČENCEV NA OŠ ŠKOFLJICA</dc:title>
  <dc:creator>Tolar</dc:creator>
  <cp:lastModifiedBy>Gospodinjstvo</cp:lastModifiedBy>
  <cp:revision>19</cp:revision>
  <dcterms:created xsi:type="dcterms:W3CDTF">2019-09-04T18:58:44Z</dcterms:created>
  <dcterms:modified xsi:type="dcterms:W3CDTF">2019-10-04T15:57:25Z</dcterms:modified>
</cp:coreProperties>
</file>